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Space Grotesk Light"/>
      <p:regular r:id="rId31"/>
      <p:bold r:id="rId32"/>
    </p:embeddedFont>
    <p:embeddedFont>
      <p:font typeface="Space Grotesk Medium"/>
      <p:regular r:id="rId33"/>
      <p:bold r:id="rId34"/>
    </p:embeddedFont>
    <p:embeddedFont>
      <p:font typeface="Space Grotesk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paceGrotesk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SpaceGroteskMedium-regular.fntdata"/><Relationship Id="rId10" Type="http://schemas.openxmlformats.org/officeDocument/2006/relationships/slide" Target="slides/slide6.xml"/><Relationship Id="rId32" Type="http://schemas.openxmlformats.org/officeDocument/2006/relationships/font" Target="fonts/SpaceGroteskLight-bold.fntdata"/><Relationship Id="rId13" Type="http://schemas.openxmlformats.org/officeDocument/2006/relationships/slide" Target="slides/slide9.xml"/><Relationship Id="rId35" Type="http://schemas.openxmlformats.org/officeDocument/2006/relationships/font" Target="fonts/SpaceGrotesk-regular.fntdata"/><Relationship Id="rId12" Type="http://schemas.openxmlformats.org/officeDocument/2006/relationships/slide" Target="slides/slide8.xml"/><Relationship Id="rId34" Type="http://schemas.openxmlformats.org/officeDocument/2006/relationships/font" Target="fonts/SpaceGrotesk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SpaceGrotesk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 rot="3659204">
            <a:off x="5179331" y="-1779953"/>
            <a:ext cx="10418093" cy="10418093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01467" y="192767"/>
            <a:ext cx="11585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1872267" y="3712567"/>
            <a:ext cx="10068000" cy="30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8500"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04800" y="3851867"/>
            <a:ext cx="6810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3" type="subTitle"/>
          </p:nvPr>
        </p:nvSpPr>
        <p:spPr>
          <a:xfrm>
            <a:off x="301467" y="6402150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4" type="subTitle"/>
          </p:nvPr>
        </p:nvSpPr>
        <p:spPr>
          <a:xfrm>
            <a:off x="8129600" y="4024250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16200038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 rot="10800000">
            <a:off x="-711700" y="969267"/>
            <a:ext cx="7886700" cy="7886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4494433" y="-1281200"/>
            <a:ext cx="3683100" cy="36831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0612800" y="3535607"/>
            <a:ext cx="1579200" cy="15792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3" name="Google Shape;133;p11"/>
          <p:cNvSpPr/>
          <p:nvPr/>
        </p:nvSpPr>
        <p:spPr>
          <a:xfrm rot="5400000">
            <a:off x="10968008" y="5630575"/>
            <a:ext cx="324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4" name="Google Shape;134;p11"/>
          <p:cNvSpPr/>
          <p:nvPr/>
        </p:nvSpPr>
        <p:spPr>
          <a:xfrm flipH="1" rot="-5400000">
            <a:off x="7073928" y="6037225"/>
            <a:ext cx="32400" cy="99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" name="Google Shape;135;p11"/>
          <p:cNvSpPr/>
          <p:nvPr/>
        </p:nvSpPr>
        <p:spPr>
          <a:xfrm rot="5400000">
            <a:off x="9115342" y="651737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6" name="Google Shape;136;p11"/>
          <p:cNvSpPr/>
          <p:nvPr/>
        </p:nvSpPr>
        <p:spPr>
          <a:xfrm rot="5400000">
            <a:off x="5642258" y="651737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7" name="Google Shape;137;p11"/>
          <p:cNvSpPr/>
          <p:nvPr/>
        </p:nvSpPr>
        <p:spPr>
          <a:xfrm rot="5400000">
            <a:off x="8824858" y="651737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" name="Google Shape;138;p11"/>
          <p:cNvSpPr/>
          <p:nvPr/>
        </p:nvSpPr>
        <p:spPr>
          <a:xfrm rot="5400000">
            <a:off x="4219708" y="5630575"/>
            <a:ext cx="324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9" name="Google Shape;139;p11"/>
          <p:cNvSpPr/>
          <p:nvPr/>
        </p:nvSpPr>
        <p:spPr>
          <a:xfrm flipH="1" rot="-5400000">
            <a:off x="708102" y="6114767"/>
            <a:ext cx="32400" cy="837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" name="Google Shape;140;p11"/>
          <p:cNvSpPr/>
          <p:nvPr/>
        </p:nvSpPr>
        <p:spPr>
          <a:xfrm rot="5400000">
            <a:off x="8534408" y="651737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11"/>
          <p:cNvSpPr/>
          <p:nvPr/>
        </p:nvSpPr>
        <p:spPr>
          <a:xfrm rot="5400000">
            <a:off x="2076558" y="651737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1303600" y="1880600"/>
            <a:ext cx="958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description and two images">
  <p:cSld name="CUSTOM_3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/>
          <p:nvPr>
            <p:ph idx="2" type="pic"/>
          </p:nvPr>
        </p:nvSpPr>
        <p:spPr>
          <a:xfrm>
            <a:off x="5021367" y="3113267"/>
            <a:ext cx="4461600" cy="20991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2"/>
          <p:cNvSpPr/>
          <p:nvPr>
            <p:ph idx="3" type="pic"/>
          </p:nvPr>
        </p:nvSpPr>
        <p:spPr>
          <a:xfrm>
            <a:off x="304833" y="3113267"/>
            <a:ext cx="4461600" cy="20991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2"/>
          <p:cNvSpPr txBox="1"/>
          <p:nvPr>
            <p:ph type="title"/>
          </p:nvPr>
        </p:nvSpPr>
        <p:spPr>
          <a:xfrm>
            <a:off x="304800" y="11755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" name="Google Shape;147;p12"/>
          <p:cNvSpPr txBox="1"/>
          <p:nvPr>
            <p:ph idx="1" type="subTitle"/>
          </p:nvPr>
        </p:nvSpPr>
        <p:spPr>
          <a:xfrm>
            <a:off x="326236" y="2213767"/>
            <a:ext cx="5853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" name="Google Shape;148;p12"/>
          <p:cNvSpPr txBox="1"/>
          <p:nvPr>
            <p:ph idx="4" type="subTitle"/>
          </p:nvPr>
        </p:nvSpPr>
        <p:spPr>
          <a:xfrm>
            <a:off x="326233" y="5399433"/>
            <a:ext cx="42876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149" name="Google Shape;149;p12"/>
          <p:cNvSpPr txBox="1"/>
          <p:nvPr>
            <p:ph idx="5" type="subTitle"/>
          </p:nvPr>
        </p:nvSpPr>
        <p:spPr>
          <a:xfrm>
            <a:off x="326233" y="5875703"/>
            <a:ext cx="42876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12"/>
          <p:cNvSpPr txBox="1"/>
          <p:nvPr>
            <p:ph idx="6" type="subTitle"/>
          </p:nvPr>
        </p:nvSpPr>
        <p:spPr>
          <a:xfrm>
            <a:off x="5021366" y="5399433"/>
            <a:ext cx="42876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151" name="Google Shape;151;p12"/>
          <p:cNvSpPr txBox="1"/>
          <p:nvPr>
            <p:ph idx="7" type="subTitle"/>
          </p:nvPr>
        </p:nvSpPr>
        <p:spPr>
          <a:xfrm>
            <a:off x="5021366" y="5875703"/>
            <a:ext cx="42876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12"/>
          <p:cNvSpPr txBox="1"/>
          <p:nvPr>
            <p:ph idx="8" type="title"/>
          </p:nvPr>
        </p:nvSpPr>
        <p:spPr>
          <a:xfrm>
            <a:off x="199938" y="362103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Space Grotesk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155" name="Google Shape;155;p13"/>
          <p:cNvSpPr txBox="1"/>
          <p:nvPr>
            <p:ph idx="1" type="body"/>
          </p:nvPr>
        </p:nvSpPr>
        <p:spPr>
          <a:xfrm>
            <a:off x="304800" y="1569900"/>
            <a:ext cx="5007600" cy="2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158" name="Google Shape;158;p14"/>
          <p:cNvSpPr txBox="1"/>
          <p:nvPr>
            <p:ph idx="1" type="body"/>
          </p:nvPr>
        </p:nvSpPr>
        <p:spPr>
          <a:xfrm>
            <a:off x="304800" y="1569900"/>
            <a:ext cx="50076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159" name="Google Shape;159;p14"/>
          <p:cNvSpPr/>
          <p:nvPr/>
        </p:nvSpPr>
        <p:spPr>
          <a:xfrm rot="-4965257">
            <a:off x="4171504" y="1779441"/>
            <a:ext cx="12699312" cy="1269931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0" name="Google Shape;160;p14"/>
          <p:cNvSpPr txBox="1"/>
          <p:nvPr>
            <p:ph idx="2" type="subTitle"/>
          </p:nvPr>
        </p:nvSpPr>
        <p:spPr>
          <a:xfrm>
            <a:off x="7429200" y="4418000"/>
            <a:ext cx="44580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3" type="subTitle"/>
          </p:nvPr>
        </p:nvSpPr>
        <p:spPr>
          <a:xfrm>
            <a:off x="7429200" y="5761300"/>
            <a:ext cx="4458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 messures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283267" y="237200"/>
            <a:ext cx="77193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166" name="Google Shape;166;p16"/>
          <p:cNvSpPr txBox="1"/>
          <p:nvPr>
            <p:ph idx="2" type="title"/>
          </p:nvPr>
        </p:nvSpPr>
        <p:spPr>
          <a:xfrm>
            <a:off x="295733" y="3334501"/>
            <a:ext cx="3234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" name="Google Shape;167;p16"/>
          <p:cNvSpPr txBox="1"/>
          <p:nvPr>
            <p:ph idx="3" type="title"/>
          </p:nvPr>
        </p:nvSpPr>
        <p:spPr>
          <a:xfrm>
            <a:off x="295733" y="4353164"/>
            <a:ext cx="323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4" type="title"/>
          </p:nvPr>
        </p:nvSpPr>
        <p:spPr>
          <a:xfrm>
            <a:off x="4474467" y="3334501"/>
            <a:ext cx="3234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5" type="title"/>
          </p:nvPr>
        </p:nvSpPr>
        <p:spPr>
          <a:xfrm>
            <a:off x="8653200" y="3334501"/>
            <a:ext cx="3234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6" type="title"/>
          </p:nvPr>
        </p:nvSpPr>
        <p:spPr>
          <a:xfrm>
            <a:off x="4474467" y="4353164"/>
            <a:ext cx="323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7" type="title"/>
          </p:nvPr>
        </p:nvSpPr>
        <p:spPr>
          <a:xfrm>
            <a:off x="8662267" y="4353164"/>
            <a:ext cx="323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8" type="title"/>
          </p:nvPr>
        </p:nvSpPr>
        <p:spPr>
          <a:xfrm>
            <a:off x="304804" y="5390842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9" type="title"/>
          </p:nvPr>
        </p:nvSpPr>
        <p:spPr>
          <a:xfrm>
            <a:off x="304800" y="5883367"/>
            <a:ext cx="10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9pPr>
          </a:lstStyle>
          <a:p/>
        </p:txBody>
      </p:sp>
      <p:sp>
        <p:nvSpPr>
          <p:cNvPr id="174" name="Google Shape;174;p16"/>
          <p:cNvSpPr txBox="1"/>
          <p:nvPr>
            <p:ph idx="13" type="title"/>
          </p:nvPr>
        </p:nvSpPr>
        <p:spPr>
          <a:xfrm>
            <a:off x="2486404" y="5390842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14" type="title"/>
          </p:nvPr>
        </p:nvSpPr>
        <p:spPr>
          <a:xfrm>
            <a:off x="2486400" y="5883367"/>
            <a:ext cx="10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9pPr>
          </a:lstStyle>
          <a:p/>
        </p:txBody>
      </p:sp>
      <p:sp>
        <p:nvSpPr>
          <p:cNvPr id="176" name="Google Shape;176;p16"/>
          <p:cNvSpPr txBox="1"/>
          <p:nvPr>
            <p:ph idx="15" type="title"/>
          </p:nvPr>
        </p:nvSpPr>
        <p:spPr>
          <a:xfrm>
            <a:off x="4479004" y="5390842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16" type="title"/>
          </p:nvPr>
        </p:nvSpPr>
        <p:spPr>
          <a:xfrm>
            <a:off x="4479000" y="5883367"/>
            <a:ext cx="10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9pPr>
          </a:lstStyle>
          <a:p/>
        </p:txBody>
      </p:sp>
      <p:sp>
        <p:nvSpPr>
          <p:cNvPr id="178" name="Google Shape;178;p16"/>
          <p:cNvSpPr txBox="1"/>
          <p:nvPr>
            <p:ph idx="17" type="title"/>
          </p:nvPr>
        </p:nvSpPr>
        <p:spPr>
          <a:xfrm>
            <a:off x="6660604" y="5390842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18" type="title"/>
          </p:nvPr>
        </p:nvSpPr>
        <p:spPr>
          <a:xfrm>
            <a:off x="6660600" y="5883367"/>
            <a:ext cx="10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9pPr>
          </a:lstStyle>
          <a:p/>
        </p:txBody>
      </p:sp>
      <p:sp>
        <p:nvSpPr>
          <p:cNvPr id="180" name="Google Shape;180;p16"/>
          <p:cNvSpPr txBox="1"/>
          <p:nvPr>
            <p:ph idx="19" type="title"/>
          </p:nvPr>
        </p:nvSpPr>
        <p:spPr>
          <a:xfrm>
            <a:off x="8653204" y="5390842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Space Grotesk Light"/>
              <a:buNone/>
              <a:defRPr sz="3200">
                <a:solidFill>
                  <a:schemeClr val="accent4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20" type="title"/>
          </p:nvPr>
        </p:nvSpPr>
        <p:spPr>
          <a:xfrm>
            <a:off x="8653200" y="5883367"/>
            <a:ext cx="10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9pPr>
          </a:lstStyle>
          <a:p/>
        </p:txBody>
      </p:sp>
      <p:sp>
        <p:nvSpPr>
          <p:cNvPr id="182" name="Google Shape;182;p16"/>
          <p:cNvSpPr txBox="1"/>
          <p:nvPr>
            <p:ph idx="21" type="title"/>
          </p:nvPr>
        </p:nvSpPr>
        <p:spPr>
          <a:xfrm>
            <a:off x="10834804" y="5390842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Space Grotesk Light"/>
              <a:buNone/>
              <a:defRPr sz="3200">
                <a:solidFill>
                  <a:schemeClr val="accent2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22" type="title"/>
          </p:nvPr>
        </p:nvSpPr>
        <p:spPr>
          <a:xfrm>
            <a:off x="10834800" y="5883367"/>
            <a:ext cx="105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3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ndicators">
  <p:cSld name="CUSTOM_6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4493500" y="4660860"/>
            <a:ext cx="1503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pace Grotesk Light"/>
              <a:buNone/>
              <a:defRPr sz="4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1" type="subTitle"/>
          </p:nvPr>
        </p:nvSpPr>
        <p:spPr>
          <a:xfrm>
            <a:off x="4496000" y="5196567"/>
            <a:ext cx="1575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Google Shape;187;p17"/>
          <p:cNvSpPr txBox="1"/>
          <p:nvPr>
            <p:ph idx="2" type="title"/>
          </p:nvPr>
        </p:nvSpPr>
        <p:spPr>
          <a:xfrm>
            <a:off x="7759200" y="3408210"/>
            <a:ext cx="29451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0"/>
              <a:buFont typeface="Space Grotesk Light"/>
              <a:buNone/>
              <a:defRPr sz="99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88" name="Google Shape;188;p17"/>
          <p:cNvSpPr txBox="1"/>
          <p:nvPr>
            <p:ph idx="3" type="subTitle"/>
          </p:nvPr>
        </p:nvSpPr>
        <p:spPr>
          <a:xfrm>
            <a:off x="8022933" y="4407467"/>
            <a:ext cx="2308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" name="Google Shape;189;p17"/>
          <p:cNvSpPr txBox="1"/>
          <p:nvPr>
            <p:ph idx="4" type="title"/>
          </p:nvPr>
        </p:nvSpPr>
        <p:spPr>
          <a:xfrm>
            <a:off x="283267" y="237200"/>
            <a:ext cx="7527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190" name="Google Shape;190;p17"/>
          <p:cNvSpPr txBox="1"/>
          <p:nvPr>
            <p:ph idx="5" type="title"/>
          </p:nvPr>
        </p:nvSpPr>
        <p:spPr>
          <a:xfrm>
            <a:off x="2337933" y="5056867"/>
            <a:ext cx="1064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Space Grotesk Light"/>
              <a:buNone/>
              <a:defRPr sz="27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91" name="Google Shape;191;p17"/>
          <p:cNvSpPr txBox="1"/>
          <p:nvPr>
            <p:ph idx="6" type="subTitle"/>
          </p:nvPr>
        </p:nvSpPr>
        <p:spPr>
          <a:xfrm>
            <a:off x="2082067" y="5578067"/>
            <a:ext cx="1575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items">
  <p:cSld name="CUSTOM_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789130" y="2665500"/>
            <a:ext cx="33084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782800" y="3167400"/>
            <a:ext cx="3308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3" type="subTitle"/>
          </p:nvPr>
        </p:nvSpPr>
        <p:spPr>
          <a:xfrm>
            <a:off x="6655696" y="2665500"/>
            <a:ext cx="33084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197" name="Google Shape;197;p18"/>
          <p:cNvSpPr txBox="1"/>
          <p:nvPr>
            <p:ph idx="4" type="subTitle"/>
          </p:nvPr>
        </p:nvSpPr>
        <p:spPr>
          <a:xfrm>
            <a:off x="789130" y="4518800"/>
            <a:ext cx="33084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198" name="Google Shape;198;p18"/>
          <p:cNvSpPr txBox="1"/>
          <p:nvPr>
            <p:ph idx="5" type="subTitle"/>
          </p:nvPr>
        </p:nvSpPr>
        <p:spPr>
          <a:xfrm>
            <a:off x="782800" y="5020700"/>
            <a:ext cx="3308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6" type="subTitle"/>
          </p:nvPr>
        </p:nvSpPr>
        <p:spPr>
          <a:xfrm>
            <a:off x="6649367" y="3167400"/>
            <a:ext cx="3308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7" type="subTitle"/>
          </p:nvPr>
        </p:nvSpPr>
        <p:spPr>
          <a:xfrm>
            <a:off x="6658863" y="4518800"/>
            <a:ext cx="33084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201" name="Google Shape;201;p18"/>
          <p:cNvSpPr txBox="1"/>
          <p:nvPr>
            <p:ph idx="8" type="subTitle"/>
          </p:nvPr>
        </p:nvSpPr>
        <p:spPr>
          <a:xfrm>
            <a:off x="6652533" y="5020700"/>
            <a:ext cx="33084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2">
  <p:cSld name="CUSTOM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/>
          <p:nvPr>
            <p:ph idx="2" type="pic"/>
          </p:nvPr>
        </p:nvSpPr>
        <p:spPr>
          <a:xfrm>
            <a:off x="9379300" y="1785233"/>
            <a:ext cx="2444100" cy="24441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3" type="pic"/>
          </p:nvPr>
        </p:nvSpPr>
        <p:spPr>
          <a:xfrm>
            <a:off x="3372167" y="1785233"/>
            <a:ext cx="2444100" cy="24441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4" type="pic"/>
          </p:nvPr>
        </p:nvSpPr>
        <p:spPr>
          <a:xfrm>
            <a:off x="6375733" y="1785233"/>
            <a:ext cx="2444100" cy="24441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5" type="pic"/>
          </p:nvPr>
        </p:nvSpPr>
        <p:spPr>
          <a:xfrm>
            <a:off x="368600" y="1785233"/>
            <a:ext cx="2444100" cy="24441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19"/>
          <p:cNvSpPr txBox="1"/>
          <p:nvPr>
            <p:ph type="title"/>
          </p:nvPr>
        </p:nvSpPr>
        <p:spPr>
          <a:xfrm>
            <a:off x="282390" y="190895"/>
            <a:ext cx="8072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1" type="subTitle"/>
          </p:nvPr>
        </p:nvSpPr>
        <p:spPr>
          <a:xfrm>
            <a:off x="565533" y="4561867"/>
            <a:ext cx="2071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6" type="subTitle"/>
          </p:nvPr>
        </p:nvSpPr>
        <p:spPr>
          <a:xfrm>
            <a:off x="565467" y="4878433"/>
            <a:ext cx="1900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7" type="subTitle"/>
          </p:nvPr>
        </p:nvSpPr>
        <p:spPr>
          <a:xfrm>
            <a:off x="3569100" y="4561867"/>
            <a:ext cx="2071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19"/>
          <p:cNvSpPr txBox="1"/>
          <p:nvPr>
            <p:ph idx="8" type="subTitle"/>
          </p:nvPr>
        </p:nvSpPr>
        <p:spPr>
          <a:xfrm>
            <a:off x="3569033" y="4878433"/>
            <a:ext cx="1900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9" type="subTitle"/>
          </p:nvPr>
        </p:nvSpPr>
        <p:spPr>
          <a:xfrm>
            <a:off x="6561967" y="4561867"/>
            <a:ext cx="2071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13" type="subTitle"/>
          </p:nvPr>
        </p:nvSpPr>
        <p:spPr>
          <a:xfrm>
            <a:off x="6561900" y="4878433"/>
            <a:ext cx="1900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4" type="subTitle"/>
          </p:nvPr>
        </p:nvSpPr>
        <p:spPr>
          <a:xfrm>
            <a:off x="9576233" y="4561867"/>
            <a:ext cx="2071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15" type="subTitle"/>
          </p:nvPr>
        </p:nvSpPr>
        <p:spPr>
          <a:xfrm>
            <a:off x="9576167" y="4878433"/>
            <a:ext cx="19005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Quotes - Alt 1">
  <p:cSld name="BLANK_1_1_1_1_2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>
            <p:ph idx="2" type="pic"/>
          </p:nvPr>
        </p:nvSpPr>
        <p:spPr>
          <a:xfrm>
            <a:off x="625233" y="4858633"/>
            <a:ext cx="915300" cy="915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20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20"/>
          <p:cNvSpPr txBox="1"/>
          <p:nvPr>
            <p:ph idx="1" type="body"/>
          </p:nvPr>
        </p:nvSpPr>
        <p:spPr>
          <a:xfrm>
            <a:off x="304800" y="1790800"/>
            <a:ext cx="58539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3" type="subTitle"/>
          </p:nvPr>
        </p:nvSpPr>
        <p:spPr>
          <a:xfrm>
            <a:off x="304800" y="1175600"/>
            <a:ext cx="1158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4" type="subTitle"/>
          </p:nvPr>
        </p:nvSpPr>
        <p:spPr>
          <a:xfrm>
            <a:off x="1768100" y="4871167"/>
            <a:ext cx="3869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idx="5" type="subTitle"/>
          </p:nvPr>
        </p:nvSpPr>
        <p:spPr>
          <a:xfrm>
            <a:off x="1779767" y="5988667"/>
            <a:ext cx="386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3" name="Google Shape;223;p20"/>
          <p:cNvSpPr/>
          <p:nvPr>
            <p:ph idx="6" type="pic"/>
          </p:nvPr>
        </p:nvSpPr>
        <p:spPr>
          <a:xfrm>
            <a:off x="6546633" y="4858633"/>
            <a:ext cx="915300" cy="9153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20"/>
          <p:cNvSpPr txBox="1"/>
          <p:nvPr>
            <p:ph idx="7" type="subTitle"/>
          </p:nvPr>
        </p:nvSpPr>
        <p:spPr>
          <a:xfrm>
            <a:off x="7686367" y="4871167"/>
            <a:ext cx="3869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8" type="subTitle"/>
          </p:nvPr>
        </p:nvSpPr>
        <p:spPr>
          <a:xfrm>
            <a:off x="7698034" y="5988667"/>
            <a:ext cx="38697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3941900" y="-6356300"/>
            <a:ext cx="12192000" cy="121920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283267" y="237200"/>
            <a:ext cx="5102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6158033" y="0"/>
            <a:ext cx="5728800" cy="65496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04800" y="1569900"/>
            <a:ext cx="44283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-5400000">
            <a:off x="1191585" y="5630415"/>
            <a:ext cx="324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" name="Google Shape;25;p3"/>
          <p:cNvSpPr/>
          <p:nvPr/>
        </p:nvSpPr>
        <p:spPr>
          <a:xfrm flipH="1" rot="5400000">
            <a:off x="4780865" y="6037065"/>
            <a:ext cx="32400" cy="99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>
            <a:off x="3044251" y="651721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>
            <a:off x="3334735" y="651721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/>
          <p:nvPr>
            <p:ph idx="2" type="pic"/>
          </p:nvPr>
        </p:nvSpPr>
        <p:spPr>
          <a:xfrm>
            <a:off x="304800" y="2014067"/>
            <a:ext cx="3698100" cy="2080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21"/>
          <p:cNvSpPr/>
          <p:nvPr>
            <p:ph idx="3" type="pic"/>
          </p:nvPr>
        </p:nvSpPr>
        <p:spPr>
          <a:xfrm>
            <a:off x="4247000" y="2014067"/>
            <a:ext cx="3698100" cy="2080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1"/>
          <p:cNvSpPr/>
          <p:nvPr>
            <p:ph idx="4" type="pic"/>
          </p:nvPr>
        </p:nvSpPr>
        <p:spPr>
          <a:xfrm>
            <a:off x="8189200" y="2014067"/>
            <a:ext cx="3698100" cy="208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1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231" name="Google Shape;231;p21"/>
          <p:cNvSpPr txBox="1"/>
          <p:nvPr>
            <p:ph idx="1" type="body"/>
          </p:nvPr>
        </p:nvSpPr>
        <p:spPr>
          <a:xfrm>
            <a:off x="304800" y="4684967"/>
            <a:ext cx="3698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5" type="body"/>
          </p:nvPr>
        </p:nvSpPr>
        <p:spPr>
          <a:xfrm>
            <a:off x="4247000" y="4684967"/>
            <a:ext cx="3698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6" type="body"/>
          </p:nvPr>
        </p:nvSpPr>
        <p:spPr>
          <a:xfrm>
            <a:off x="8189200" y="4684967"/>
            <a:ext cx="36981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7" type="subTitle"/>
          </p:nvPr>
        </p:nvSpPr>
        <p:spPr>
          <a:xfrm>
            <a:off x="304800" y="4298733"/>
            <a:ext cx="3698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8" type="subTitle"/>
          </p:nvPr>
        </p:nvSpPr>
        <p:spPr>
          <a:xfrm>
            <a:off x="4247000" y="4298733"/>
            <a:ext cx="3698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9" type="subTitle"/>
          </p:nvPr>
        </p:nvSpPr>
        <p:spPr>
          <a:xfrm>
            <a:off x="8189200" y="4298733"/>
            <a:ext cx="3698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5" name="Google Shape;245;p24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48" name="Google Shape;248;p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51" name="Google Shape;251;p2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p2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1" name="Google Shape;261;p30"/>
          <p:cNvSpPr txBox="1"/>
          <p:nvPr>
            <p:ph idx="1" type="subTitle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2" name="Google Shape;262;p30"/>
          <p:cNvSpPr txBox="1"/>
          <p:nvPr>
            <p:ph idx="2" type="subTitle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3" name="Google Shape;263;p30"/>
          <p:cNvSpPr txBox="1"/>
          <p:nvPr>
            <p:ph idx="3" type="subTitle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4" name="Google Shape;264;p30"/>
          <p:cNvSpPr txBox="1"/>
          <p:nvPr>
            <p:ph idx="4" type="subTitle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5" name="Google Shape;265;p30"/>
          <p:cNvSpPr txBox="1"/>
          <p:nvPr>
            <p:ph idx="5" type="subTitle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6" name="Google Shape;266;p30"/>
          <p:cNvSpPr txBox="1"/>
          <p:nvPr>
            <p:ph idx="6" type="subTitle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's highlighted outcomes">
  <p:cSld name="CUSTOM_7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283267" y="237200"/>
            <a:ext cx="77193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304800" y="2399070"/>
            <a:ext cx="21993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304800" y="3902336"/>
            <a:ext cx="21993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304800" y="5377994"/>
            <a:ext cx="21993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4" type="subTitle"/>
          </p:nvPr>
        </p:nvSpPr>
        <p:spPr>
          <a:xfrm>
            <a:off x="3258600" y="2426667"/>
            <a:ext cx="25716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5" type="subTitle"/>
          </p:nvPr>
        </p:nvSpPr>
        <p:spPr>
          <a:xfrm>
            <a:off x="3258600" y="3916133"/>
            <a:ext cx="25716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6" type="subTitle"/>
          </p:nvPr>
        </p:nvSpPr>
        <p:spPr>
          <a:xfrm>
            <a:off x="3258600" y="5405600"/>
            <a:ext cx="25716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7" type="subTitle"/>
          </p:nvPr>
        </p:nvSpPr>
        <p:spPr>
          <a:xfrm>
            <a:off x="6733600" y="2426667"/>
            <a:ext cx="37299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9pPr>
          </a:lstStyle>
          <a:p/>
        </p:txBody>
      </p:sp>
      <p:sp>
        <p:nvSpPr>
          <p:cNvPr id="37" name="Google Shape;37;p4"/>
          <p:cNvSpPr txBox="1"/>
          <p:nvPr>
            <p:ph idx="8" type="subTitle"/>
          </p:nvPr>
        </p:nvSpPr>
        <p:spPr>
          <a:xfrm>
            <a:off x="6733600" y="3916133"/>
            <a:ext cx="37299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9pPr>
          </a:lstStyle>
          <a:p/>
        </p:txBody>
      </p:sp>
      <p:sp>
        <p:nvSpPr>
          <p:cNvPr id="38" name="Google Shape;38;p4"/>
          <p:cNvSpPr txBox="1"/>
          <p:nvPr>
            <p:ph idx="9" type="subTitle"/>
          </p:nvPr>
        </p:nvSpPr>
        <p:spPr>
          <a:xfrm>
            <a:off x="6733600" y="5405600"/>
            <a:ext cx="37299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pace Grotesk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idx="2" type="body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idx="3" type="subTitle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2" name="Google Shape;272;p31"/>
          <p:cNvSpPr txBox="1"/>
          <p:nvPr>
            <p:ph idx="4" type="subTitle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2" type="body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7" name="Google Shape;277;p32"/>
          <p:cNvSpPr txBox="1"/>
          <p:nvPr>
            <p:ph idx="3" type="subTitle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8" name="Google Shape;278;p32"/>
          <p:cNvSpPr txBox="1"/>
          <p:nvPr>
            <p:ph idx="4" type="subTitle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9" name="Google Shape;279;p32"/>
          <p:cNvSpPr txBox="1"/>
          <p:nvPr>
            <p:ph idx="5" type="subTitle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80" name="Google Shape;280;p32"/>
          <p:cNvSpPr txBox="1"/>
          <p:nvPr>
            <p:ph idx="6" type="body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83" name="Google Shape;283;p33"/>
          <p:cNvSpPr txBox="1"/>
          <p:nvPr>
            <p:ph idx="2" type="body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84" name="Google Shape;284;p33"/>
          <p:cNvSpPr txBox="1"/>
          <p:nvPr>
            <p:ph idx="3" type="body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85" name="Google Shape;285;p33"/>
          <p:cNvSpPr txBox="1"/>
          <p:nvPr>
            <p:ph idx="4" type="body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7" name="Google Shape;287;p33"/>
          <p:cNvSpPr txBox="1"/>
          <p:nvPr>
            <p:ph idx="5" type="subTitle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88" name="Google Shape;288;p33"/>
          <p:cNvSpPr txBox="1"/>
          <p:nvPr>
            <p:ph idx="6" type="subTitle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89" name="Google Shape;289;p33"/>
          <p:cNvSpPr txBox="1"/>
          <p:nvPr>
            <p:ph idx="7" type="subTitle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0" name="Google Shape;290;p33"/>
          <p:cNvSpPr txBox="1"/>
          <p:nvPr>
            <p:ph idx="8" type="subTitle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>
            <p:ph idx="2" type="pic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6" name="Google Shape;296;p35"/>
          <p:cNvSpPr/>
          <p:nvPr>
            <p:ph idx="2" type="pic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5"/>
          <p:cNvSpPr/>
          <p:nvPr>
            <p:ph idx="3" type="pic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35"/>
          <p:cNvSpPr txBox="1"/>
          <p:nvPr>
            <p:ph idx="4" type="body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9" name="Google Shape;299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0" name="Google Shape;300;p35"/>
          <p:cNvSpPr txBox="1"/>
          <p:nvPr>
            <p:ph idx="5" type="subTitle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idx="6" type="subTitle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>
            <p:ph idx="2" type="pic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>
            <p:ph idx="2" type="pic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7"/>
          <p:cNvSpPr/>
          <p:nvPr>
            <p:ph idx="3" type="pic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37"/>
          <p:cNvSpPr/>
          <p:nvPr>
            <p:ph idx="4" type="pic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37"/>
          <p:cNvSpPr/>
          <p:nvPr>
            <p:ph idx="5" type="pic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7"/>
          <p:cNvSpPr/>
          <p:nvPr>
            <p:ph idx="6" type="pic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7"/>
          <p:cNvSpPr/>
          <p:nvPr>
            <p:ph idx="7" type="pic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7"/>
          <p:cNvSpPr txBox="1"/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2" name="Google Shape;312;p37"/>
          <p:cNvSpPr/>
          <p:nvPr>
            <p:ph idx="8" type="pic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7"/>
          <p:cNvSpPr/>
          <p:nvPr>
            <p:ph idx="9" type="pic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7"/>
          <p:cNvSpPr/>
          <p:nvPr>
            <p:ph idx="13" type="pic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41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1_1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304800" y="2770017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304800" y="3685667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304933" y="4626583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304933" y="5592833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pace Grotesk"/>
              <a:buNone/>
              <a:defRPr sz="1600"/>
            </a:lvl9pPr>
          </a:lstStyle>
          <a:p/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283267" y="237200"/>
            <a:ext cx="8595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45" name="Google Shape;45;p5"/>
          <p:cNvSpPr txBox="1"/>
          <p:nvPr>
            <p:ph idx="5" type="subTitle"/>
          </p:nvPr>
        </p:nvSpPr>
        <p:spPr>
          <a:xfrm>
            <a:off x="842400" y="2747143"/>
            <a:ext cx="2837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6" type="subTitle"/>
          </p:nvPr>
        </p:nvSpPr>
        <p:spPr>
          <a:xfrm>
            <a:off x="842400" y="3662776"/>
            <a:ext cx="2837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7" type="subTitle"/>
          </p:nvPr>
        </p:nvSpPr>
        <p:spPr>
          <a:xfrm>
            <a:off x="842467" y="4603710"/>
            <a:ext cx="2837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8" type="subTitle"/>
          </p:nvPr>
        </p:nvSpPr>
        <p:spPr>
          <a:xfrm>
            <a:off x="842533" y="5569943"/>
            <a:ext cx="2837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pace Grotesk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9" type="body"/>
          </p:nvPr>
        </p:nvSpPr>
        <p:spPr>
          <a:xfrm>
            <a:off x="3875333" y="5592833"/>
            <a:ext cx="4501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3" type="body"/>
          </p:nvPr>
        </p:nvSpPr>
        <p:spPr>
          <a:xfrm>
            <a:off x="3875200" y="4639250"/>
            <a:ext cx="4501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4" type="body"/>
          </p:nvPr>
        </p:nvSpPr>
        <p:spPr>
          <a:xfrm>
            <a:off x="3875200" y="3685683"/>
            <a:ext cx="4501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5" type="body"/>
          </p:nvPr>
        </p:nvSpPr>
        <p:spPr>
          <a:xfrm>
            <a:off x="3875200" y="2731083"/>
            <a:ext cx="4501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11854800" y="304800"/>
            <a:ext cx="324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" name="Google Shape;55;p6"/>
          <p:cNvSpPr/>
          <p:nvPr/>
        </p:nvSpPr>
        <p:spPr>
          <a:xfrm flipH="1" rot="10800000">
            <a:off x="11854800" y="4300731"/>
            <a:ext cx="32400" cy="99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11854800" y="3044267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11854800" y="6517350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11854800" y="3189517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11854800" y="3334750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-5804500" y="-5812833"/>
            <a:ext cx="11618400" cy="11618400"/>
          </a:xfrm>
          <a:prstGeom prst="pie">
            <a:avLst>
              <a:gd fmla="val 2137" name="adj1"/>
              <a:gd fmla="val 5410266" name="adj2"/>
            </a:avLst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10215233" y="1774629"/>
            <a:ext cx="542100" cy="542100"/>
          </a:xfrm>
          <a:prstGeom prst="ellipse">
            <a:avLst/>
          </a:prstGeom>
          <a:gradFill>
            <a:gsLst>
              <a:gs pos="0">
                <a:schemeClr val="dk1"/>
              </a:gs>
              <a:gs pos="31000">
                <a:schemeClr val="dk1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2" name="Google Shape;62;p6"/>
          <p:cNvSpPr txBox="1"/>
          <p:nvPr>
            <p:ph idx="1" type="subTitle"/>
          </p:nvPr>
        </p:nvSpPr>
        <p:spPr>
          <a:xfrm>
            <a:off x="304800" y="48392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" name="Google Shape;63;p6"/>
          <p:cNvSpPr/>
          <p:nvPr/>
        </p:nvSpPr>
        <p:spPr>
          <a:xfrm>
            <a:off x="7696633" y="1216833"/>
            <a:ext cx="1657500" cy="1657500"/>
          </a:xfrm>
          <a:prstGeom prst="ellipse">
            <a:avLst/>
          </a:prstGeom>
          <a:gradFill>
            <a:gsLst>
              <a:gs pos="0">
                <a:schemeClr val="dk1"/>
              </a:gs>
              <a:gs pos="28000">
                <a:schemeClr val="dk1"/>
              </a:gs>
              <a:gs pos="100000">
                <a:schemeClr val="dk2"/>
              </a:gs>
            </a:gsLst>
            <a:lin ang="1350003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" name="Google Shape;64;p6"/>
          <p:cNvSpPr txBox="1"/>
          <p:nvPr>
            <p:ph idx="2" type="subTitle"/>
          </p:nvPr>
        </p:nvSpPr>
        <p:spPr>
          <a:xfrm>
            <a:off x="721500" y="3706567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9pPr>
          </a:lstStyle>
          <a:p/>
        </p:txBody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283267" y="237200"/>
            <a:ext cx="771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/>
            </a:lvl9pPr>
          </a:lstStyle>
          <a:p/>
        </p:txBody>
      </p:sp>
      <p:sp>
        <p:nvSpPr>
          <p:cNvPr id="66" name="Google Shape;66;p6"/>
          <p:cNvSpPr txBox="1"/>
          <p:nvPr>
            <p:ph idx="3" type="subTitle"/>
          </p:nvPr>
        </p:nvSpPr>
        <p:spPr>
          <a:xfrm>
            <a:off x="721500" y="4002333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4" type="subTitle"/>
          </p:nvPr>
        </p:nvSpPr>
        <p:spPr>
          <a:xfrm>
            <a:off x="304800" y="368953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5219533" y="3706567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5219533" y="4002333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4802833" y="368953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8" type="subTitle"/>
          </p:nvPr>
        </p:nvSpPr>
        <p:spPr>
          <a:xfrm>
            <a:off x="721500" y="6006050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9pPr>
          </a:lstStyle>
          <a:p/>
        </p:txBody>
      </p:sp>
      <p:sp>
        <p:nvSpPr>
          <p:cNvPr id="72" name="Google Shape;72;p6"/>
          <p:cNvSpPr txBox="1"/>
          <p:nvPr>
            <p:ph idx="9" type="subTitle"/>
          </p:nvPr>
        </p:nvSpPr>
        <p:spPr>
          <a:xfrm>
            <a:off x="721500" y="6301817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3" type="subTitle"/>
          </p:nvPr>
        </p:nvSpPr>
        <p:spPr>
          <a:xfrm>
            <a:off x="304800" y="5989017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4" type="subTitle"/>
          </p:nvPr>
        </p:nvSpPr>
        <p:spPr>
          <a:xfrm>
            <a:off x="5219533" y="6006050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9pPr>
          </a:lstStyle>
          <a:p/>
        </p:txBody>
      </p:sp>
      <p:sp>
        <p:nvSpPr>
          <p:cNvPr id="75" name="Google Shape;75;p6"/>
          <p:cNvSpPr txBox="1"/>
          <p:nvPr>
            <p:ph idx="15" type="subTitle"/>
          </p:nvPr>
        </p:nvSpPr>
        <p:spPr>
          <a:xfrm>
            <a:off x="5219533" y="6301817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16" type="subTitle"/>
          </p:nvPr>
        </p:nvSpPr>
        <p:spPr>
          <a:xfrm>
            <a:off x="4802833" y="48392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7" type="subTitle"/>
          </p:nvPr>
        </p:nvSpPr>
        <p:spPr>
          <a:xfrm>
            <a:off x="4802833" y="5989017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Space Grotesk"/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18" type="subTitle"/>
          </p:nvPr>
        </p:nvSpPr>
        <p:spPr>
          <a:xfrm>
            <a:off x="721500" y="4856317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9pPr>
          </a:lstStyle>
          <a:p/>
        </p:txBody>
      </p:sp>
      <p:sp>
        <p:nvSpPr>
          <p:cNvPr id="79" name="Google Shape;79;p6"/>
          <p:cNvSpPr txBox="1"/>
          <p:nvPr>
            <p:ph idx="19" type="subTitle"/>
          </p:nvPr>
        </p:nvSpPr>
        <p:spPr>
          <a:xfrm>
            <a:off x="721500" y="5152083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20" type="subTitle"/>
          </p:nvPr>
        </p:nvSpPr>
        <p:spPr>
          <a:xfrm>
            <a:off x="5219533" y="4856317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None/>
              <a:defRPr sz="1300"/>
            </a:lvl9pPr>
          </a:lstStyle>
          <a:p/>
        </p:txBody>
      </p:sp>
      <p:sp>
        <p:nvSpPr>
          <p:cNvPr id="81" name="Google Shape;81;p6"/>
          <p:cNvSpPr txBox="1"/>
          <p:nvPr>
            <p:ph idx="21" type="subTitle"/>
          </p:nvPr>
        </p:nvSpPr>
        <p:spPr>
          <a:xfrm>
            <a:off x="5219533" y="5152083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None/>
              <a:defRPr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and CTA">
  <p:cSld name="CUSTOM_4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idx="1" type="body"/>
          </p:nvPr>
        </p:nvSpPr>
        <p:spPr>
          <a:xfrm>
            <a:off x="307867" y="3258400"/>
            <a:ext cx="1944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11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○"/>
              <a:defRPr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■"/>
              <a:defRPr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●"/>
              <a:defRPr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○"/>
              <a:defRPr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■"/>
              <a:defRPr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●"/>
              <a:defRPr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○"/>
              <a:defRPr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Grotesk"/>
              <a:buChar char="■"/>
              <a:defRPr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4" name="Google Shape;84;p7"/>
          <p:cNvSpPr/>
          <p:nvPr>
            <p:ph idx="2" type="pic"/>
          </p:nvPr>
        </p:nvSpPr>
        <p:spPr>
          <a:xfrm>
            <a:off x="7071733" y="1175600"/>
            <a:ext cx="4815300" cy="56952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188068" y="362103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Space Grotesk"/>
              <a:buNone/>
              <a:defRPr sz="4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3" type="title"/>
          </p:nvPr>
        </p:nvSpPr>
        <p:spPr>
          <a:xfrm>
            <a:off x="304800" y="11755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pace Grotesk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4" type="subTitle"/>
          </p:nvPr>
        </p:nvSpPr>
        <p:spPr>
          <a:xfrm>
            <a:off x="307867" y="2213767"/>
            <a:ext cx="5872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1">
  <p:cSld name="CUSTOM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>
            <p:ph idx="2" type="pic"/>
          </p:nvPr>
        </p:nvSpPr>
        <p:spPr>
          <a:xfrm>
            <a:off x="3308373" y="1518333"/>
            <a:ext cx="2571600" cy="25716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8"/>
          <p:cNvSpPr/>
          <p:nvPr>
            <p:ph idx="3" type="pic"/>
          </p:nvPr>
        </p:nvSpPr>
        <p:spPr>
          <a:xfrm>
            <a:off x="6311939" y="1518333"/>
            <a:ext cx="2571600" cy="25716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8"/>
          <p:cNvSpPr/>
          <p:nvPr>
            <p:ph idx="4" type="pic"/>
          </p:nvPr>
        </p:nvSpPr>
        <p:spPr>
          <a:xfrm>
            <a:off x="9315506" y="1518333"/>
            <a:ext cx="2571600" cy="25716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8"/>
          <p:cNvSpPr/>
          <p:nvPr>
            <p:ph idx="5" type="pic"/>
          </p:nvPr>
        </p:nvSpPr>
        <p:spPr>
          <a:xfrm>
            <a:off x="304806" y="1518333"/>
            <a:ext cx="2571600" cy="25716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8"/>
          <p:cNvSpPr txBox="1"/>
          <p:nvPr>
            <p:ph type="title"/>
          </p:nvPr>
        </p:nvSpPr>
        <p:spPr>
          <a:xfrm>
            <a:off x="282390" y="190895"/>
            <a:ext cx="8072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pace Grotesk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" type="subTitle"/>
          </p:nvPr>
        </p:nvSpPr>
        <p:spPr>
          <a:xfrm>
            <a:off x="304867" y="4458600"/>
            <a:ext cx="2571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6" type="subTitle"/>
          </p:nvPr>
        </p:nvSpPr>
        <p:spPr>
          <a:xfrm>
            <a:off x="304799" y="47751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7" type="subTitle"/>
          </p:nvPr>
        </p:nvSpPr>
        <p:spPr>
          <a:xfrm>
            <a:off x="304799" y="53084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8"/>
          <p:cNvSpPr txBox="1"/>
          <p:nvPr>
            <p:ph idx="8" type="subTitle"/>
          </p:nvPr>
        </p:nvSpPr>
        <p:spPr>
          <a:xfrm>
            <a:off x="3308467" y="4458600"/>
            <a:ext cx="2571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8" name="Google Shape;98;p8"/>
          <p:cNvSpPr txBox="1"/>
          <p:nvPr>
            <p:ph idx="9" type="subTitle"/>
          </p:nvPr>
        </p:nvSpPr>
        <p:spPr>
          <a:xfrm>
            <a:off x="3308399" y="47751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13" type="subTitle"/>
          </p:nvPr>
        </p:nvSpPr>
        <p:spPr>
          <a:xfrm>
            <a:off x="3308399" y="53084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14" type="subTitle"/>
          </p:nvPr>
        </p:nvSpPr>
        <p:spPr>
          <a:xfrm>
            <a:off x="6312067" y="4458600"/>
            <a:ext cx="2571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15" type="subTitle"/>
          </p:nvPr>
        </p:nvSpPr>
        <p:spPr>
          <a:xfrm>
            <a:off x="6311999" y="47751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idx="16" type="subTitle"/>
          </p:nvPr>
        </p:nvSpPr>
        <p:spPr>
          <a:xfrm>
            <a:off x="6311999" y="53084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17" type="subTitle"/>
          </p:nvPr>
        </p:nvSpPr>
        <p:spPr>
          <a:xfrm>
            <a:off x="9315667" y="4458600"/>
            <a:ext cx="2571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pace Grotesk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idx="18" type="subTitle"/>
          </p:nvPr>
        </p:nvSpPr>
        <p:spPr>
          <a:xfrm>
            <a:off x="9315599" y="47751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5" name="Google Shape;105;p8"/>
          <p:cNvSpPr txBox="1"/>
          <p:nvPr>
            <p:ph idx="19" type="subTitle"/>
          </p:nvPr>
        </p:nvSpPr>
        <p:spPr>
          <a:xfrm>
            <a:off x="9315599" y="5308467"/>
            <a:ext cx="2286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>
  <p:cSld name="BLANK_1_1_1_1_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/>
          <p:nvPr>
            <p:ph type="title"/>
          </p:nvPr>
        </p:nvSpPr>
        <p:spPr>
          <a:xfrm>
            <a:off x="283267" y="237200"/>
            <a:ext cx="85959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108" name="Google Shape;108;p9"/>
          <p:cNvCxnSpPr/>
          <p:nvPr/>
        </p:nvCxnSpPr>
        <p:spPr>
          <a:xfrm>
            <a:off x="304800" y="836400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9"/>
          <p:cNvSpPr txBox="1"/>
          <p:nvPr>
            <p:ph idx="1" type="body"/>
          </p:nvPr>
        </p:nvSpPr>
        <p:spPr>
          <a:xfrm>
            <a:off x="304800" y="1790800"/>
            <a:ext cx="58539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lt1"/>
              </a:buClr>
              <a:buSzPts val="1300"/>
              <a:buFont typeface="Roboto"/>
              <a:buChar char="■"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2" type="subTitle"/>
          </p:nvPr>
        </p:nvSpPr>
        <p:spPr>
          <a:xfrm>
            <a:off x="307246" y="1175600"/>
            <a:ext cx="85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">
  <p:cSld name="BLANK_1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/>
        </p:nvSpPr>
        <p:spPr>
          <a:xfrm rot="-8920444">
            <a:off x="3465877" y="670790"/>
            <a:ext cx="7886812" cy="788681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0"/>
          <p:cNvSpPr txBox="1"/>
          <p:nvPr>
            <p:ph idx="1" type="subTitle"/>
          </p:nvPr>
        </p:nvSpPr>
        <p:spPr>
          <a:xfrm>
            <a:off x="4316100" y="5432866"/>
            <a:ext cx="3559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10"/>
          <p:cNvSpPr/>
          <p:nvPr/>
        </p:nvSpPr>
        <p:spPr>
          <a:xfrm rot="-8920735">
            <a:off x="775560" y="532248"/>
            <a:ext cx="2516190" cy="251619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0"/>
          <p:cNvSpPr txBox="1"/>
          <p:nvPr>
            <p:ph type="title"/>
          </p:nvPr>
        </p:nvSpPr>
        <p:spPr>
          <a:xfrm>
            <a:off x="1566400" y="2083800"/>
            <a:ext cx="90591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500"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116" name="Google Shape;116;p10"/>
          <p:cNvSpPr/>
          <p:nvPr/>
        </p:nvSpPr>
        <p:spPr>
          <a:xfrm>
            <a:off x="11854800" y="304800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7" name="Google Shape;117;p10"/>
          <p:cNvSpPr/>
          <p:nvPr/>
        </p:nvSpPr>
        <p:spPr>
          <a:xfrm>
            <a:off x="11854800" y="595283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8" name="Google Shape;118;p10"/>
          <p:cNvSpPr/>
          <p:nvPr/>
        </p:nvSpPr>
        <p:spPr>
          <a:xfrm rot="5400000">
            <a:off x="11564325" y="304842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9" name="Google Shape;119;p10"/>
          <p:cNvSpPr/>
          <p:nvPr/>
        </p:nvSpPr>
        <p:spPr>
          <a:xfrm rot="-5400000">
            <a:off x="304788" y="304804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0" name="Google Shape;120;p10"/>
          <p:cNvSpPr/>
          <p:nvPr/>
        </p:nvSpPr>
        <p:spPr>
          <a:xfrm rot="-5400000">
            <a:off x="595271" y="304804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1" name="Google Shape;121;p10"/>
          <p:cNvSpPr/>
          <p:nvPr/>
        </p:nvSpPr>
        <p:spPr>
          <a:xfrm>
            <a:off x="304829" y="595279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" name="Google Shape;122;p10"/>
          <p:cNvSpPr/>
          <p:nvPr/>
        </p:nvSpPr>
        <p:spPr>
          <a:xfrm rot="10800000">
            <a:off x="304788" y="6517367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3" name="Google Shape;123;p10"/>
          <p:cNvSpPr/>
          <p:nvPr/>
        </p:nvSpPr>
        <p:spPr>
          <a:xfrm rot="10800000">
            <a:off x="304788" y="6226883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4" name="Google Shape;124;p10"/>
          <p:cNvSpPr/>
          <p:nvPr/>
        </p:nvSpPr>
        <p:spPr>
          <a:xfrm rot="-5400000">
            <a:off x="595263" y="6517325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5" name="Google Shape;125;p10"/>
          <p:cNvSpPr/>
          <p:nvPr/>
        </p:nvSpPr>
        <p:spPr>
          <a:xfrm rot="5400000">
            <a:off x="11854800" y="6517363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6" name="Google Shape;126;p10"/>
          <p:cNvSpPr/>
          <p:nvPr/>
        </p:nvSpPr>
        <p:spPr>
          <a:xfrm rot="5400000">
            <a:off x="11564317" y="6517363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7" name="Google Shape;127;p10"/>
          <p:cNvSpPr/>
          <p:nvPr/>
        </p:nvSpPr>
        <p:spPr>
          <a:xfrm rot="10800000">
            <a:off x="11854758" y="6226888"/>
            <a:ext cx="32400" cy="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" name="Google Shape;128;p10"/>
          <p:cNvSpPr txBox="1"/>
          <p:nvPr>
            <p:ph idx="2" type="subTitle"/>
          </p:nvPr>
        </p:nvSpPr>
        <p:spPr>
          <a:xfrm>
            <a:off x="4316100" y="5734633"/>
            <a:ext cx="3559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None/>
              <a:defRPr sz="13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50700" y="846933"/>
            <a:ext cx="77361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Space Grotesk"/>
              <a:buNone/>
              <a:defRPr b="0" i="0" sz="6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Space Grotesk"/>
              <a:buNone/>
              <a:defRPr b="0" i="0" sz="19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15933" y="3955733"/>
            <a:ext cx="60627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17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6.xml"/><Relationship Id="rId4" Type="http://schemas.openxmlformats.org/officeDocument/2006/relationships/slide" Target="/ppt/slides/slide8.xml"/><Relationship Id="rId9" Type="http://schemas.openxmlformats.org/officeDocument/2006/relationships/slide" Target="/ppt/slides/slide7.xml"/><Relationship Id="rId5" Type="http://schemas.openxmlformats.org/officeDocument/2006/relationships/slide" Target="/ppt/slides/slide8.xml"/><Relationship Id="rId6" Type="http://schemas.openxmlformats.org/officeDocument/2006/relationships/slide" Target="/ppt/slides/slide9.xml"/><Relationship Id="rId7" Type="http://schemas.openxmlformats.org/officeDocument/2006/relationships/slide" Target="/ppt/slides/slide9.xml"/><Relationship Id="rId8" Type="http://schemas.openxmlformats.org/officeDocument/2006/relationships/slide" Target="/ppt/slides/slide7.xml"/><Relationship Id="rId11" Type="http://schemas.openxmlformats.org/officeDocument/2006/relationships/slide" Target="/ppt/slides/slide10.xml"/><Relationship Id="rId10" Type="http://schemas.openxmlformats.org/officeDocument/2006/relationships/slide" Target="/ppt/slides/slide10.xml"/><Relationship Id="rId13" Type="http://schemas.openxmlformats.org/officeDocument/2006/relationships/slide" Target="/ppt/slides/slide13.xml"/><Relationship Id="rId12" Type="http://schemas.openxmlformats.org/officeDocument/2006/relationships/slide" Target="/ppt/slides/slide11.xml"/><Relationship Id="rId15" Type="http://schemas.openxmlformats.org/officeDocument/2006/relationships/slide" Target="/ppt/slides/slide14.xml"/><Relationship Id="rId14" Type="http://schemas.openxmlformats.org/officeDocument/2006/relationships/slide" Target="/ppt/slides/slide12.xml"/><Relationship Id="rId17" Type="http://schemas.openxmlformats.org/officeDocument/2006/relationships/slide" Target="/ppt/slides/slide15.xml"/><Relationship Id="rId16" Type="http://schemas.openxmlformats.org/officeDocument/2006/relationships/slide" Target="/ppt/slides/slide14.xml"/><Relationship Id="rId19" Type="http://schemas.openxmlformats.org/officeDocument/2006/relationships/slide" Target="/ppt/slides/slide17.xml"/><Relationship Id="rId18" Type="http://schemas.openxmlformats.org/officeDocument/2006/relationships/slide" Target="/ppt/slides/slide1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slide" Target="/ppt/slides/slide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B0F0"/>
            </a:gs>
            <a:gs pos="8000">
              <a:srgbClr val="00B0F0"/>
            </a:gs>
            <a:gs pos="100000">
              <a:srgbClr val="68FFFE"/>
            </a:gs>
          </a:gsLst>
          <a:lin ang="5400012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301467" y="192767"/>
            <a:ext cx="115857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accent2"/>
                </a:solidFill>
              </a:rPr>
              <a:t>IPL Winner Prediction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5400"/>
              <a:t>Using Machine Learning</a:t>
            </a:r>
            <a:endParaRPr sz="5400"/>
          </a:p>
        </p:txBody>
      </p:sp>
      <p:sp>
        <p:nvSpPr>
          <p:cNvPr id="320" name="Google Shape;320;p38"/>
          <p:cNvSpPr txBox="1"/>
          <p:nvPr>
            <p:ph idx="2" type="title"/>
          </p:nvPr>
        </p:nvSpPr>
        <p:spPr>
          <a:xfrm>
            <a:off x="1872267" y="3712567"/>
            <a:ext cx="10068000" cy="30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DHARANI P</a:t>
            </a:r>
            <a:endParaRPr/>
          </a:p>
        </p:txBody>
      </p:sp>
      <p:sp>
        <p:nvSpPr>
          <p:cNvPr id="321" name="Google Shape;321;p38"/>
          <p:cNvSpPr txBox="1"/>
          <p:nvPr>
            <p:ph idx="1" type="subTitle"/>
          </p:nvPr>
        </p:nvSpPr>
        <p:spPr>
          <a:xfrm>
            <a:off x="304800" y="3851867"/>
            <a:ext cx="681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06 Oct 2025</a:t>
            </a:r>
            <a:endParaRPr/>
          </a:p>
        </p:txBody>
      </p:sp>
      <p:sp>
        <p:nvSpPr>
          <p:cNvPr id="322" name="Google Shape;322;p38"/>
          <p:cNvSpPr txBox="1"/>
          <p:nvPr>
            <p:ph idx="4" type="subTitle"/>
          </p:nvPr>
        </p:nvSpPr>
        <p:spPr>
          <a:xfrm>
            <a:off x="8129675" y="6686881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DA/DS, Offline Batch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47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47"/>
          <p:cNvSpPr txBox="1"/>
          <p:nvPr>
            <p:ph idx="4" type="subTitle"/>
          </p:nvPr>
        </p:nvSpPr>
        <p:spPr>
          <a:xfrm>
            <a:off x="307875" y="2618251"/>
            <a:ext cx="44283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Kings XI Punjab and Mumbai Indians stand out — both have the highest number of toss wins (8) in their respective seasons.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Chennai Super Kings, Delhi Daredevils, and Kolkata Knight Riders each had a moderate number of toss wins (5–6), showing competitive consistency.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Royal Challengers Bangalore had fewer toss wins (around 5), suggesting less dominance in toss outcomes compared to other top teams.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Across seasons, no single team consistently dominated toss wins, indicating that toss success varied significantly year by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91" name="Google Shape;491;p47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2" name="Google Shape;492;p47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3" name="Google Shape;493;p47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494" name="Google Shape;494;p47"/>
          <p:cNvSpPr txBox="1"/>
          <p:nvPr>
            <p:ph idx="3" type="title"/>
          </p:nvPr>
        </p:nvSpPr>
        <p:spPr>
          <a:xfrm>
            <a:off x="304800" y="1632700"/>
            <a:ext cx="45837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Top Toss Winning Teams by Season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Univariate Analysis </a:t>
            </a:r>
            <a:endParaRPr sz="4000"/>
          </a:p>
        </p:txBody>
      </p:sp>
      <p:pic>
        <p:nvPicPr>
          <p:cNvPr id="496" name="Google Shape;4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869" y="1539785"/>
            <a:ext cx="7058063" cy="41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/>
          <p:cNvSpPr txBox="1"/>
          <p:nvPr/>
        </p:nvSpPr>
        <p:spPr>
          <a:xfrm>
            <a:off x="9291484" y="619862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48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48"/>
          <p:cNvSpPr txBox="1"/>
          <p:nvPr>
            <p:ph idx="4" type="subTitle"/>
          </p:nvPr>
        </p:nvSpPr>
        <p:spPr>
          <a:xfrm>
            <a:off x="304800" y="2213800"/>
            <a:ext cx="48534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Mumbai Indians clearly stand out — they not only won the most tosses but also frequently converted those into match wins, suggesting strong strategic use of toss advantage.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Rising Pune Supergiant also shows a strong pattern, converting several toss wins into match wins, indicating effective decision-making after the toss.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Other teams like Royal Challengers Bangalore, Kings XI Punjab, and Delhi Daredevils show weaker alignment between toss wins and match wins — meaning toss advantage didn’t translate as effectively.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Overall, winning the toss didn’t guarantee a match win, but teams like Mumbai Indians and Rising Pune Supergiant appear to have leveraged it better than others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5" name="Google Shape;505;p48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6" name="Google Shape;506;p48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07" name="Google Shape;507;p48"/>
          <p:cNvSpPr txBox="1"/>
          <p:nvPr>
            <p:ph idx="3" type="title"/>
          </p:nvPr>
        </p:nvSpPr>
        <p:spPr>
          <a:xfrm>
            <a:off x="304800" y="16327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Toss Winner vs Match Winner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Bivariate Analysis </a:t>
            </a:r>
            <a:endParaRPr sz="4000"/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200" y="1767825"/>
            <a:ext cx="6881301" cy="40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/>
        </p:nvSpPr>
        <p:spPr>
          <a:xfrm>
            <a:off x="9497962" y="6153505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p49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6" name="Google Shape;516;p49"/>
          <p:cNvSpPr txBox="1"/>
          <p:nvPr>
            <p:ph idx="4" type="subTitle"/>
          </p:nvPr>
        </p:nvSpPr>
        <p:spPr>
          <a:xfrm>
            <a:off x="307875" y="2213800"/>
            <a:ext cx="44283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Chennai Super Kings and Mumbai Indians show the strongest alignment between toss wins and match wins — both teams consistently convert toss victories into match success.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Royal Challengers Bangalore and Delhi Daredevils/Capitals win tosses fairly often but don’t convert them into as many match wins, suggesting weaker post-toss strategies.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Teams like Rising Pune Supergiant and Rajasthan Royals show occasional high spikes, indicating they had specific strong seasons but lacked long-term consistency.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Overall, the chart shows that toss advantage is not uniform across teams — strategic execution after winning the toss (like batting/bowling choices) likely plays a larger role in success than the toss itself.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17" name="Google Shape;517;p49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8" name="Google Shape;518;p49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9" name="Google Shape;519;p49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20" name="Google Shape;520;p49"/>
          <p:cNvSpPr txBox="1"/>
          <p:nvPr>
            <p:ph idx="3" type="title"/>
          </p:nvPr>
        </p:nvSpPr>
        <p:spPr>
          <a:xfrm>
            <a:off x="304800" y="16327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Toss Winner vs Match Winner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21" name="Google Shape;521;p49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Bivariate Analysis </a:t>
            </a:r>
            <a:endParaRPr sz="4000"/>
          </a:p>
        </p:txBody>
      </p:sp>
      <p:pic>
        <p:nvPicPr>
          <p:cNvPr id="522" name="Google Shape;5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175" y="1742750"/>
            <a:ext cx="7320325" cy="38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 txBox="1"/>
          <p:nvPr/>
        </p:nvSpPr>
        <p:spPr>
          <a:xfrm>
            <a:off x="9581104" y="6136379"/>
            <a:ext cx="6099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50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50"/>
          <p:cNvSpPr txBox="1"/>
          <p:nvPr>
            <p:ph idx="4" type="subTitle"/>
          </p:nvPr>
        </p:nvSpPr>
        <p:spPr>
          <a:xfrm>
            <a:off x="307875" y="2213800"/>
            <a:ext cx="4428300" cy="2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The split bars (two colors per team) suggest that both batting and fielding decisions are commonly chosen after winning the toss — though some teams show a strong bias toward one.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Mumbai Indians and Sunrisers Hyderabad seem to have a more balanced decision pattern, indicating flexible strategies depending on conditions.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Teams like Gujarat Lions, Kochi Tuskers Kerala, and Pune Warriors show very few tosses overall — consistent with their short participation span in the IPL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31" name="Google Shape;531;p50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32" name="Google Shape;532;p50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33" name="Google Shape;533;p50"/>
          <p:cNvSpPr txBox="1"/>
          <p:nvPr>
            <p:ph idx="3" type="title"/>
          </p:nvPr>
        </p:nvSpPr>
        <p:spPr>
          <a:xfrm>
            <a:off x="304800" y="1632700"/>
            <a:ext cx="44283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Toss Winner vs Toss Decision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Bivariate Analysis </a:t>
            </a:r>
            <a:endParaRPr sz="4000"/>
          </a:p>
        </p:txBody>
      </p:sp>
      <p:pic>
        <p:nvPicPr>
          <p:cNvPr id="535" name="Google Shape;5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375" y="1734425"/>
            <a:ext cx="7151024" cy="352226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 txBox="1"/>
          <p:nvPr/>
        </p:nvSpPr>
        <p:spPr>
          <a:xfrm>
            <a:off x="9309799" y="6150821"/>
            <a:ext cx="6099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1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51"/>
          <p:cNvSpPr txBox="1"/>
          <p:nvPr>
            <p:ph idx="4" type="subTitle"/>
          </p:nvPr>
        </p:nvSpPr>
        <p:spPr>
          <a:xfrm>
            <a:off x="307875" y="2618250"/>
            <a:ext cx="41463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   Most matches are won by small margins — the median win by runs each season is generally below 30, showing how competitive most IPL games are.</a:t>
            </a:r>
            <a:endParaRPr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     2010 and 2016 stand out with a wider spread and higher outliers, suggesting several dominant victories by large margins (some wins over 120 runs).</a:t>
            </a:r>
            <a:endParaRPr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The interquartile range (box height) remains fairly consistent, indicating that the general pattern of run margins hasn’t changed drastically over the years.</a:t>
            </a:r>
            <a:endParaRPr/>
          </a:p>
          <a:p>
            <a:pPr indent="-3111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Outliers appear every season, meaning that at least a few matches each year result in unusually large wins — often due to exceptional team or batting performances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43" name="Google Shape;543;p51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4" name="Google Shape;544;p51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5" name="Google Shape;545;p51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546" name="Google Shape;546;p51"/>
          <p:cNvSpPr txBox="1"/>
          <p:nvPr>
            <p:ph idx="3" type="title"/>
          </p:nvPr>
        </p:nvSpPr>
        <p:spPr>
          <a:xfrm>
            <a:off x="304800" y="1632700"/>
            <a:ext cx="43257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Distribution of Win by Runs per Season</a:t>
            </a:r>
            <a:endParaRPr/>
          </a:p>
        </p:txBody>
      </p:sp>
      <p:sp>
        <p:nvSpPr>
          <p:cNvPr id="547" name="Google Shape;547;p51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Bivariate Analysis </a:t>
            </a:r>
            <a:endParaRPr sz="4000"/>
          </a:p>
        </p:txBody>
      </p:sp>
      <p:pic>
        <p:nvPicPr>
          <p:cNvPr id="548" name="Google Shape;5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175" y="1764425"/>
            <a:ext cx="7318175" cy="37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1"/>
          <p:cNvSpPr txBox="1"/>
          <p:nvPr/>
        </p:nvSpPr>
        <p:spPr>
          <a:xfrm>
            <a:off x="9530863" y="6245419"/>
            <a:ext cx="6099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52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52"/>
          <p:cNvSpPr txBox="1"/>
          <p:nvPr>
            <p:ph idx="4" type="subTitle"/>
          </p:nvPr>
        </p:nvSpPr>
        <p:spPr>
          <a:xfrm>
            <a:off x="304800" y="2393150"/>
            <a:ext cx="48534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Most matches ended with normal results, while ties and no-results were extremely rare, showing consistent match completions across seasons.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Mumbai Indians, Kolkata Knight Riders, and Chennai Super Kings stand out as frequent toss winners and participants in normal-result matches — indicating consistent performance and presence in the league.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Teams like Kochi Tuskers Kerala and Pune Warriors appear less frequently, reflecting their short-lived participation in the IPL.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The similarity in bar heights for several top teams implies that winning the toss doesn’t drastically influence the match outcome — success likely depends more on team performance than the toss itself.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56" name="Google Shape;556;p52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7" name="Google Shape;557;p52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58" name="Google Shape;558;p52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59" name="Google Shape;559;p52"/>
          <p:cNvSpPr txBox="1"/>
          <p:nvPr>
            <p:ph idx="3" type="title"/>
          </p:nvPr>
        </p:nvSpPr>
        <p:spPr>
          <a:xfrm>
            <a:off x="304800" y="1632700"/>
            <a:ext cx="48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Toss Decision &amp; Match Result by Toss Winner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60" name="Google Shape;560;p52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Multivariate Analysis</a:t>
            </a:r>
            <a:endParaRPr sz="4000"/>
          </a:p>
        </p:txBody>
      </p:sp>
      <p:pic>
        <p:nvPicPr>
          <p:cNvPr id="561" name="Google Shape;5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3025" y="1632700"/>
            <a:ext cx="6728999" cy="418772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2"/>
          <p:cNvSpPr txBox="1"/>
          <p:nvPr/>
        </p:nvSpPr>
        <p:spPr>
          <a:xfrm>
            <a:off x="9142326" y="6245419"/>
            <a:ext cx="6099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53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53"/>
          <p:cNvSpPr txBox="1"/>
          <p:nvPr>
            <p:ph idx="4" type="subTitle"/>
          </p:nvPr>
        </p:nvSpPr>
        <p:spPr>
          <a:xfrm>
            <a:off x="304800" y="2393150"/>
            <a:ext cx="48534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Eden Gardens hosted the highest number of matches across seasons, marking it as one of the IPL’s most frequently used and iconic venues.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M. Chinna swamy Stadium and Wankhede Stadium follow closely, reflecting their central roles in hosting major IPL games, especially for Royal Challengers Bangalore and Mumbai Indians.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Dr. DY Patil Sports Academy and Sawai Mansingh Stadium hosted relatively fewer matches, possibly due to venue rotation or renovation periods.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The diverse color stacking shows that all major venues have hosted matches consistently across multiple seasons — indicating the IPL’s wide geographic reach and balanced venue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69" name="Google Shape;569;p53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0" name="Google Shape;570;p53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71" name="Google Shape;571;p53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72" name="Google Shape;572;p53"/>
          <p:cNvSpPr txBox="1"/>
          <p:nvPr>
            <p:ph idx="3" type="title"/>
          </p:nvPr>
        </p:nvSpPr>
        <p:spPr>
          <a:xfrm>
            <a:off x="304800" y="1632700"/>
            <a:ext cx="48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Top Venues Across Seasons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73" name="Google Shape;573;p53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Multivariate Analysis</a:t>
            </a:r>
            <a:endParaRPr sz="4000"/>
          </a:p>
        </p:txBody>
      </p:sp>
      <p:pic>
        <p:nvPicPr>
          <p:cNvPr id="574" name="Google Shape;5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8200" y="1720623"/>
            <a:ext cx="6928301" cy="34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/>
        </p:nvSpPr>
        <p:spPr>
          <a:xfrm>
            <a:off x="9222550" y="6211621"/>
            <a:ext cx="6099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Google Shape;580;p54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p54"/>
          <p:cNvSpPr txBox="1"/>
          <p:nvPr>
            <p:ph idx="4" type="subTitle"/>
          </p:nvPr>
        </p:nvSpPr>
        <p:spPr>
          <a:xfrm>
            <a:off x="304800" y="2393150"/>
            <a:ext cx="48534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Mumbai Indians and Chennai Super Kings consistently show up with high win counts (often 10–12 per season), confirming their dominance and consistency across IPL history.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Kolkata Knight Riders and Sunrisers Hyderabad also maintain steady performance, regularly winning 7–10 matches in most seasons.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Short-lived teams like Kochi Tuskers Kerala, Pune Warriors, and Gujarat Lions show limited appearances and lower win counts, reflecting their brief IPL tenures.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No team dominates every season — the spread of colors each year shows how competition has remained balanced, with multiple teams performing strongly in different seasons.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82" name="Google Shape;582;p54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83" name="Google Shape;583;p54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84" name="Google Shape;584;p54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585" name="Google Shape;585;p54"/>
          <p:cNvSpPr txBox="1"/>
          <p:nvPr>
            <p:ph idx="3" type="title"/>
          </p:nvPr>
        </p:nvSpPr>
        <p:spPr>
          <a:xfrm>
            <a:off x="304800" y="1632700"/>
            <a:ext cx="48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Team Wins Across Seasons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Multivariate Analysis</a:t>
            </a:r>
            <a:endParaRPr sz="4000"/>
          </a:p>
        </p:txBody>
      </p:sp>
      <p:pic>
        <p:nvPicPr>
          <p:cNvPr id="587" name="Google Shape;5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250" y="1735625"/>
            <a:ext cx="6728999" cy="39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4"/>
          <p:cNvSpPr txBox="1"/>
          <p:nvPr/>
        </p:nvSpPr>
        <p:spPr>
          <a:xfrm>
            <a:off x="9717700" y="6245419"/>
            <a:ext cx="6099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55"/>
          <p:cNvCxnSpPr/>
          <p:nvPr/>
        </p:nvCxnSpPr>
        <p:spPr>
          <a:xfrm>
            <a:off x="304800" y="6549767"/>
            <a:ext cx="3120600" cy="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55"/>
          <p:cNvCxnSpPr/>
          <p:nvPr/>
        </p:nvCxnSpPr>
        <p:spPr>
          <a:xfrm>
            <a:off x="7993648" y="6523700"/>
            <a:ext cx="3204600" cy="1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5" name="Google Shape;595;p55"/>
          <p:cNvSpPr txBox="1"/>
          <p:nvPr>
            <p:ph idx="1" type="subTitle"/>
          </p:nvPr>
        </p:nvSpPr>
        <p:spPr>
          <a:xfrm>
            <a:off x="304796" y="1237225"/>
            <a:ext cx="1283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Data Processing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96" name="Google Shape;596;p55"/>
          <p:cNvSpPr txBox="1"/>
          <p:nvPr>
            <p:ph idx="7" type="subTitle"/>
          </p:nvPr>
        </p:nvSpPr>
        <p:spPr>
          <a:xfrm>
            <a:off x="198400" y="2815100"/>
            <a:ext cx="3204600" cy="3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Removed unnecessary columns like date and umpire info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Label encoding used to convert team names, venues, and decisions into numbers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Split data into 80% training and 20% testing (kept class balance)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StandardScaler used to normalize numerical data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Final data expanded from 15 to 332 features after encoding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597" name="Google Shape;597;p55"/>
          <p:cNvSpPr txBox="1"/>
          <p:nvPr>
            <p:ph type="title"/>
          </p:nvPr>
        </p:nvSpPr>
        <p:spPr>
          <a:xfrm>
            <a:off x="282390" y="190895"/>
            <a:ext cx="8072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Modeling Process</a:t>
            </a:r>
            <a:endParaRPr/>
          </a:p>
        </p:txBody>
      </p:sp>
      <p:pic>
        <p:nvPicPr>
          <p:cNvPr id="598" name="Google Shape;598;p55"/>
          <p:cNvPicPr preferRelativeResize="0"/>
          <p:nvPr/>
        </p:nvPicPr>
        <p:blipFill rotWithShape="1">
          <a:blip r:embed="rId3">
            <a:alphaModFix/>
          </a:blip>
          <a:srcRect b="0" l="15878" r="17626" t="0"/>
          <a:stretch/>
        </p:blipFill>
        <p:spPr>
          <a:xfrm>
            <a:off x="1798450" y="1237225"/>
            <a:ext cx="1509925" cy="155178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5"/>
          <p:cNvSpPr txBox="1"/>
          <p:nvPr>
            <p:ph idx="1" type="subTitle"/>
          </p:nvPr>
        </p:nvSpPr>
        <p:spPr>
          <a:xfrm>
            <a:off x="4208571" y="1088650"/>
            <a:ext cx="1283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Logistic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00" name="Google Shape;600;p55"/>
          <p:cNvSpPr txBox="1"/>
          <p:nvPr>
            <p:ph idx="7" type="subTitle"/>
          </p:nvPr>
        </p:nvSpPr>
        <p:spPr>
          <a:xfrm>
            <a:off x="4079225" y="2783400"/>
            <a:ext cx="32574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Used as a baseline model for simplicity and easy interpretation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Achieved 57.89% accuracy — basic performance level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Predicted frequent winners (Mumbai Indians, CSK, KKR) better than rare teams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Struggled with teams having fewer matches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Served as a starting point for testing complex models</a:t>
            </a:r>
            <a:endParaRPr/>
          </a:p>
        </p:txBody>
      </p:sp>
      <p:pic>
        <p:nvPicPr>
          <p:cNvPr id="601" name="Google Shape;60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894" y="1089988"/>
            <a:ext cx="2084037" cy="1166258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5"/>
          <p:cNvSpPr txBox="1"/>
          <p:nvPr>
            <p:ph idx="1" type="subTitle"/>
          </p:nvPr>
        </p:nvSpPr>
        <p:spPr>
          <a:xfrm>
            <a:off x="7971076" y="1088175"/>
            <a:ext cx="134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Support Vector Machine (SVM)</a:t>
            </a:r>
            <a:endParaRPr/>
          </a:p>
        </p:txBody>
      </p:sp>
      <p:sp>
        <p:nvSpPr>
          <p:cNvPr id="603" name="Google Shape;603;p55"/>
          <p:cNvSpPr txBox="1"/>
          <p:nvPr>
            <p:ph idx="7" type="subTitle"/>
          </p:nvPr>
        </p:nvSpPr>
        <p:spPr>
          <a:xfrm>
            <a:off x="7839975" y="2782925"/>
            <a:ext cx="3358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Applied to capture non-linear patterns in the data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Accuracy: 60.52%, slightly better than Logistic Regression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Better results for popular teams (MI, CSK, KKR), weak for rare teams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Misclassifications occurred for underrepresented teams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Improved pattern recognition but limited by class imbalance</a:t>
            </a:r>
            <a:endParaRPr/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5">
            <a:alphaModFix/>
          </a:blip>
          <a:srcRect b="0" l="5767" r="0" t="0"/>
          <a:stretch/>
        </p:blipFill>
        <p:spPr>
          <a:xfrm>
            <a:off x="9011025" y="1137025"/>
            <a:ext cx="2082250" cy="157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55"/>
          <p:cNvCxnSpPr/>
          <p:nvPr/>
        </p:nvCxnSpPr>
        <p:spPr>
          <a:xfrm>
            <a:off x="4142700" y="6528700"/>
            <a:ext cx="3257400" cy="11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0" name="Google Shape;610;p56"/>
          <p:cNvCxnSpPr/>
          <p:nvPr/>
        </p:nvCxnSpPr>
        <p:spPr>
          <a:xfrm>
            <a:off x="304800" y="6549767"/>
            <a:ext cx="3120600" cy="5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56"/>
          <p:cNvCxnSpPr/>
          <p:nvPr/>
        </p:nvCxnSpPr>
        <p:spPr>
          <a:xfrm>
            <a:off x="7993648" y="6523700"/>
            <a:ext cx="3204600" cy="19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2" name="Google Shape;612;p56"/>
          <p:cNvSpPr txBox="1"/>
          <p:nvPr>
            <p:ph idx="1" type="subTitle"/>
          </p:nvPr>
        </p:nvSpPr>
        <p:spPr>
          <a:xfrm>
            <a:off x="304800" y="1162900"/>
            <a:ext cx="12837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K-Nearest Neighbors (KNN)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13" name="Google Shape;613;p56"/>
          <p:cNvSpPr txBox="1"/>
          <p:nvPr>
            <p:ph idx="7" type="subTitle"/>
          </p:nvPr>
        </p:nvSpPr>
        <p:spPr>
          <a:xfrm>
            <a:off x="198400" y="2815100"/>
            <a:ext cx="3204600" cy="3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Works by comparing matches to their nearest neighbors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Accuracy: 63.15%, higher than Logistic Regression and SVM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Good for strong teams; weak for rare teams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Sensitive to k value and affected by high-dimensional data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Captured local patterns but not very scalable</a:t>
            </a:r>
            <a:endParaRPr/>
          </a:p>
        </p:txBody>
      </p:sp>
      <p:sp>
        <p:nvSpPr>
          <p:cNvPr id="614" name="Google Shape;614;p56"/>
          <p:cNvSpPr txBox="1"/>
          <p:nvPr>
            <p:ph type="title"/>
          </p:nvPr>
        </p:nvSpPr>
        <p:spPr>
          <a:xfrm>
            <a:off x="282390" y="190895"/>
            <a:ext cx="8072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Modeling Process</a:t>
            </a:r>
            <a:endParaRPr/>
          </a:p>
        </p:txBody>
      </p:sp>
      <p:sp>
        <p:nvSpPr>
          <p:cNvPr id="615" name="Google Shape;615;p56"/>
          <p:cNvSpPr txBox="1"/>
          <p:nvPr>
            <p:ph idx="1" type="subTitle"/>
          </p:nvPr>
        </p:nvSpPr>
        <p:spPr>
          <a:xfrm>
            <a:off x="4208575" y="1088650"/>
            <a:ext cx="1283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Decision Tree Classifier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16" name="Google Shape;616;p56"/>
          <p:cNvSpPr txBox="1"/>
          <p:nvPr>
            <p:ph idx="7" type="subTitle"/>
          </p:nvPr>
        </p:nvSpPr>
        <p:spPr>
          <a:xfrm>
            <a:off x="4079225" y="2783400"/>
            <a:ext cx="3257400" cy="3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Uses decision rules to predict winners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Accuracy: 81.98%, strong improvement over previous models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Excellent for dominant teams; weaker for rare teams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Some overfitting risk — may memorize training data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Shows the importance of non-linear feature relationships</a:t>
            </a:r>
            <a:endParaRPr/>
          </a:p>
        </p:txBody>
      </p:sp>
      <p:sp>
        <p:nvSpPr>
          <p:cNvPr id="617" name="Google Shape;617;p56"/>
          <p:cNvSpPr txBox="1"/>
          <p:nvPr>
            <p:ph idx="1" type="subTitle"/>
          </p:nvPr>
        </p:nvSpPr>
        <p:spPr>
          <a:xfrm>
            <a:off x="7971076" y="1088175"/>
            <a:ext cx="134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Random Forest Classifier</a:t>
            </a:r>
            <a:endParaRPr/>
          </a:p>
        </p:txBody>
      </p:sp>
      <p:sp>
        <p:nvSpPr>
          <p:cNvPr id="618" name="Google Shape;618;p56"/>
          <p:cNvSpPr txBox="1"/>
          <p:nvPr>
            <p:ph idx="7" type="subTitle"/>
          </p:nvPr>
        </p:nvSpPr>
        <p:spPr>
          <a:xfrm>
            <a:off x="7839975" y="2782925"/>
            <a:ext cx="3358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Ensemble model combining many Decision Trees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Accuracy: 81.98%, but more stable than a single tree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High precision and recall for strong teams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Reduced overfitting and improved reliability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Balanced and robust model for prediction</a:t>
            </a:r>
            <a:endParaRPr/>
          </a:p>
        </p:txBody>
      </p:sp>
      <p:cxnSp>
        <p:nvCxnSpPr>
          <p:cNvPr id="619" name="Google Shape;619;p56"/>
          <p:cNvCxnSpPr/>
          <p:nvPr/>
        </p:nvCxnSpPr>
        <p:spPr>
          <a:xfrm>
            <a:off x="4142700" y="6528700"/>
            <a:ext cx="3257400" cy="11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0" name="Google Shape;620;p56"/>
          <p:cNvPicPr preferRelativeResize="0"/>
          <p:nvPr/>
        </p:nvPicPr>
        <p:blipFill rotWithShape="1">
          <a:blip r:embed="rId3">
            <a:alphaModFix/>
          </a:blip>
          <a:srcRect b="0" l="16313" r="20084" t="0"/>
          <a:stretch/>
        </p:blipFill>
        <p:spPr>
          <a:xfrm>
            <a:off x="9315376" y="1116675"/>
            <a:ext cx="1650080" cy="14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6937" y="1133800"/>
            <a:ext cx="1968862" cy="13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6300" y="1231635"/>
            <a:ext cx="1344300" cy="121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283267" y="237200"/>
            <a:ext cx="510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accent2"/>
                </a:solidFill>
              </a:rPr>
              <a:t>Introduction: </a:t>
            </a:r>
            <a:endParaRPr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304800" y="1569900"/>
            <a:ext cx="4428300" cy="4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This project predicts match outcomes using machine learning.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Focused on cricket matches (can be adapted to other sports).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Uses historical match data and key features such as: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Season, venue, teams, toss winner/decision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Match result, DL applied, runs, wickets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/>
              <a:t>Multiple ML models are trained and compared to find the best predictor.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Final model can predict winners interactively using user input.</a:t>
            </a:r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 rotWithShape="1">
          <a:blip r:embed="rId3">
            <a:alphaModFix/>
          </a:blip>
          <a:srcRect b="0" l="36572" r="0" t="0"/>
          <a:stretch/>
        </p:blipFill>
        <p:spPr>
          <a:xfrm>
            <a:off x="5866350" y="911475"/>
            <a:ext cx="5680900" cy="50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 txBox="1"/>
          <p:nvPr>
            <p:ph type="title"/>
          </p:nvPr>
        </p:nvSpPr>
        <p:spPr>
          <a:xfrm>
            <a:off x="283267" y="237200"/>
            <a:ext cx="859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Best Model Selection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t/>
            </a:r>
            <a:endParaRPr/>
          </a:p>
        </p:txBody>
      </p:sp>
      <p:sp>
        <p:nvSpPr>
          <p:cNvPr id="628" name="Google Shape;628;p57"/>
          <p:cNvSpPr txBox="1"/>
          <p:nvPr>
            <p:ph idx="1" type="body"/>
          </p:nvPr>
        </p:nvSpPr>
        <p:spPr>
          <a:xfrm>
            <a:off x="340072" y="1697249"/>
            <a:ext cx="8851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1300"/>
              <a:buNone/>
            </a:pPr>
            <a:r>
              <a:rPr lang="en-US"/>
              <a:t>Selection details as follows</a:t>
            </a:r>
            <a:endParaRPr/>
          </a:p>
        </p:txBody>
      </p:sp>
      <p:sp>
        <p:nvSpPr>
          <p:cNvPr id="629" name="Google Shape;629;p57"/>
          <p:cNvSpPr txBox="1"/>
          <p:nvPr>
            <p:ph idx="2" type="subTitle"/>
          </p:nvPr>
        </p:nvSpPr>
        <p:spPr>
          <a:xfrm>
            <a:off x="307250" y="1175600"/>
            <a:ext cx="112911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Final Model Selected: Boost for its robustness and consistency.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30" name="Google Shape;630;p57"/>
          <p:cNvSpPr/>
          <p:nvPr/>
        </p:nvSpPr>
        <p:spPr>
          <a:xfrm>
            <a:off x="283267" y="2010600"/>
            <a:ext cx="11289000" cy="4847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31" name="Google Shape;631;p57"/>
          <p:cNvSpPr txBox="1"/>
          <p:nvPr/>
        </p:nvSpPr>
        <p:spPr>
          <a:xfrm>
            <a:off x="340072" y="2192788"/>
            <a:ext cx="465953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Model Accuracy Comparison</a:t>
            </a:r>
            <a:endParaRPr b="0" i="0" sz="2500" u="none" cap="none" strike="noStrike">
              <a:solidFill>
                <a:schemeClr val="lt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cxnSp>
        <p:nvCxnSpPr>
          <p:cNvPr id="632" name="Google Shape;632;p57"/>
          <p:cNvCxnSpPr>
            <a:stCxn id="631" idx="3"/>
          </p:cNvCxnSpPr>
          <p:nvPr/>
        </p:nvCxnSpPr>
        <p:spPr>
          <a:xfrm>
            <a:off x="4999602" y="2385238"/>
            <a:ext cx="109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33" name="Google Shape;633;p57"/>
          <p:cNvSpPr txBox="1"/>
          <p:nvPr/>
        </p:nvSpPr>
        <p:spPr>
          <a:xfrm>
            <a:off x="420650" y="2883825"/>
            <a:ext cx="5956200" cy="1840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	                      Accuracy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	0.3026	Poor performance, not suitable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SVM	                      0.3627	Slight improvement but still weak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KNN	                      0.4703	Moderate, lacks consistency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Tree	0.8903	Strong performance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Forest                 0.8629	Good but slightly lower than DT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Boost	                      0.9705	Best performer — highly robust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7"/>
          <p:cNvSpPr txBox="1"/>
          <p:nvPr/>
        </p:nvSpPr>
        <p:spPr>
          <a:xfrm>
            <a:off x="9191221" y="2903949"/>
            <a:ext cx="2268000" cy="2990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Basic models (Logistic Regression, SVM, KNN) showed low performance 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(&lt; 0.50).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Tree-based models (Decision Tree, Random Forest) achieved strong accuracy (~93%).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Boost outperformed all others (95% accuracy) with balanced metrics.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57"/>
          <p:cNvSpPr txBox="1"/>
          <p:nvPr/>
        </p:nvSpPr>
        <p:spPr>
          <a:xfrm>
            <a:off x="6230653" y="2271550"/>
            <a:ext cx="2847521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Boost – Detailed Metrics</a:t>
            </a:r>
            <a:endParaRPr b="0" i="0" sz="2500" u="none" cap="none" strike="noStrike">
              <a:solidFill>
                <a:schemeClr val="lt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636" name="Google Shape;636;p57"/>
          <p:cNvSpPr txBox="1"/>
          <p:nvPr/>
        </p:nvSpPr>
        <p:spPr>
          <a:xfrm>
            <a:off x="6230647" y="3220100"/>
            <a:ext cx="17085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Accuracy: 0.950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Precision: 0.94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Recall: 0.94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F1 Score: 0.94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7" name="Google Shape;637;p57"/>
          <p:cNvCxnSpPr/>
          <p:nvPr/>
        </p:nvCxnSpPr>
        <p:spPr>
          <a:xfrm>
            <a:off x="8484005" y="2418275"/>
            <a:ext cx="86096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38" name="Google Shape;638;p57"/>
          <p:cNvSpPr txBox="1"/>
          <p:nvPr/>
        </p:nvSpPr>
        <p:spPr>
          <a:xfrm>
            <a:off x="9543605" y="2280580"/>
            <a:ext cx="298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Key Insights</a:t>
            </a:r>
            <a:endParaRPr b="0" i="0" sz="2500" u="none" cap="none" strike="noStrike">
              <a:solidFill>
                <a:schemeClr val="lt1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pic>
        <p:nvPicPr>
          <p:cNvPr id="639" name="Google Shape;63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50" y="4507550"/>
            <a:ext cx="3333949" cy="22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"/>
          <p:cNvSpPr txBox="1"/>
          <p:nvPr>
            <p:ph type="title"/>
          </p:nvPr>
        </p:nvSpPr>
        <p:spPr>
          <a:xfrm>
            <a:off x="283731" y="248944"/>
            <a:ext cx="116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Final Insights – IPL Match Prediction Project</a:t>
            </a:r>
            <a:endParaRPr/>
          </a:p>
        </p:txBody>
      </p:sp>
      <p:sp>
        <p:nvSpPr>
          <p:cNvPr id="646" name="Google Shape;646;p58"/>
          <p:cNvSpPr txBox="1"/>
          <p:nvPr>
            <p:ph idx="1" type="body"/>
          </p:nvPr>
        </p:nvSpPr>
        <p:spPr>
          <a:xfrm>
            <a:off x="6726667" y="3281575"/>
            <a:ext cx="47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SzPts val="1300"/>
              <a:buNone/>
            </a:pPr>
            <a:r>
              <a:rPr lang="en-US"/>
              <a:t>Machine learning effectively predicts IPL outcomes using historical data</a:t>
            </a: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6726667" y="3689325"/>
            <a:ext cx="4737300" cy="126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48" name="Google Shape;648;p58"/>
          <p:cNvSpPr txBox="1"/>
          <p:nvPr>
            <p:ph type="title"/>
          </p:nvPr>
        </p:nvSpPr>
        <p:spPr>
          <a:xfrm>
            <a:off x="6785467" y="3812425"/>
            <a:ext cx="479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4800">
                <a:solidFill>
                  <a:schemeClr val="accent6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+95% accuracy</a:t>
            </a:r>
            <a:endParaRPr sz="4800">
              <a:solidFill>
                <a:schemeClr val="accent6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649" name="Google Shape;649;p58"/>
          <p:cNvSpPr txBox="1"/>
          <p:nvPr/>
        </p:nvSpPr>
        <p:spPr>
          <a:xfrm>
            <a:off x="6867792" y="4521875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Boost  stands as the most reliable model for real-world prediction and strategic insights.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8"/>
          <p:cNvSpPr txBox="1"/>
          <p:nvPr>
            <p:ph idx="1" type="body"/>
          </p:nvPr>
        </p:nvSpPr>
        <p:spPr>
          <a:xfrm>
            <a:off x="283725" y="1258935"/>
            <a:ext cx="5760900" cy="45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1. Data Preparation &amp; Analysis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Cleaned and encoded IPL match data (season, city, teams, toss, venue, results).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Explored key trends — top cities: Mumbai, Kolkata, Delhi; toss and venue heavily influenced outcomes.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2. Model Development &amp; Evaluation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Tested six models: Lorge, SVM, KNN, Decision Tree, Random Forest, Boost.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Boost achieved 97% accuracy, outperforming all others across Precision, Recall, and F1 Score.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3. Best Model &amp; Prediction System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300"/>
              <a:buNone/>
            </a:pPr>
            <a:r>
              <a:rPr lang="en-US"/>
              <a:t>Boost chosen for final deployment due to robustness and consistency.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ts val="1300"/>
              <a:buNone/>
            </a:pPr>
            <a:r>
              <a:rPr lang="en-US"/>
              <a:t>Built an interactive prediction system accepting user inputs to forecast match winners.</a:t>
            </a:r>
            <a:endParaRPr/>
          </a:p>
        </p:txBody>
      </p:sp>
      <p:pic>
        <p:nvPicPr>
          <p:cNvPr id="651" name="Google Shape;6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6717" y="1887329"/>
            <a:ext cx="1895393" cy="12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9"/>
          <p:cNvSpPr txBox="1"/>
          <p:nvPr>
            <p:ph type="title"/>
          </p:nvPr>
        </p:nvSpPr>
        <p:spPr>
          <a:xfrm>
            <a:off x="1303600" y="1880600"/>
            <a:ext cx="958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/>
          <p:nvPr/>
        </p:nvSpPr>
        <p:spPr>
          <a:xfrm>
            <a:off x="283275" y="998875"/>
            <a:ext cx="2050500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3237075" y="998875"/>
            <a:ext cx="2571600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6712075" y="998875"/>
            <a:ext cx="3031200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283275" y="2223772"/>
            <a:ext cx="2050500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3237075" y="2223772"/>
            <a:ext cx="2571600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6712075" y="2223772"/>
            <a:ext cx="3031200" cy="3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2761575" y="991275"/>
            <a:ext cx="47700" cy="47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6236575" y="991275"/>
            <a:ext cx="47700" cy="47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2761575" y="2216172"/>
            <a:ext cx="47700" cy="47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6236575" y="2216172"/>
            <a:ext cx="47700" cy="47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>
            <a:off x="283267" y="237200"/>
            <a:ext cx="77193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Data Understanding</a:t>
            </a:r>
            <a:endParaRPr/>
          </a:p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283275" y="1168145"/>
            <a:ext cx="21993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/>
              <a:t>Dataset size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346" name="Google Shape;346;p40"/>
          <p:cNvSpPr txBox="1"/>
          <p:nvPr>
            <p:ph idx="2" type="subTitle"/>
          </p:nvPr>
        </p:nvSpPr>
        <p:spPr>
          <a:xfrm>
            <a:off x="283275" y="2407642"/>
            <a:ext cx="21993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600"/>
              <a:t>Features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347" name="Google Shape;347;p40"/>
          <p:cNvSpPr txBox="1"/>
          <p:nvPr>
            <p:ph idx="4" type="subTitle"/>
          </p:nvPr>
        </p:nvSpPr>
        <p:spPr>
          <a:xfrm>
            <a:off x="3237075" y="1195742"/>
            <a:ext cx="25716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14 teams data between the years of  2008 to 2019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 txBox="1"/>
          <p:nvPr>
            <p:ph idx="5" type="subTitle"/>
          </p:nvPr>
        </p:nvSpPr>
        <p:spPr>
          <a:xfrm>
            <a:off x="3237075" y="2421439"/>
            <a:ext cx="25716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Dataset has date, venue, winner, player of the match, etc.,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 txBox="1"/>
          <p:nvPr>
            <p:ph idx="7" type="subTitle"/>
          </p:nvPr>
        </p:nvSpPr>
        <p:spPr>
          <a:xfrm>
            <a:off x="6712075" y="1195753"/>
            <a:ext cx="3729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750+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 txBox="1"/>
          <p:nvPr>
            <p:ph idx="8" type="subTitle"/>
          </p:nvPr>
        </p:nvSpPr>
        <p:spPr>
          <a:xfrm>
            <a:off x="6712075" y="2421439"/>
            <a:ext cx="37299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18 Columns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351" name="Google Shape;351;p40"/>
          <p:cNvGrpSpPr/>
          <p:nvPr/>
        </p:nvGrpSpPr>
        <p:grpSpPr>
          <a:xfrm>
            <a:off x="283275" y="3209949"/>
            <a:ext cx="11454932" cy="3232775"/>
            <a:chOff x="283275" y="3497300"/>
            <a:chExt cx="11454932" cy="3055900"/>
          </a:xfrm>
        </p:grpSpPr>
        <p:pic>
          <p:nvPicPr>
            <p:cNvPr id="352" name="Google Shape;352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3275" y="3497308"/>
              <a:ext cx="10819671" cy="3055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68448" y="3497300"/>
              <a:ext cx="1269759" cy="305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" name="Google Shape;354;p40"/>
          <p:cNvPicPr preferRelativeResize="0"/>
          <p:nvPr/>
        </p:nvPicPr>
        <p:blipFill rotWithShape="1">
          <a:blip r:embed="rId5">
            <a:alphaModFix/>
          </a:blip>
          <a:srcRect b="0" l="25067" r="24684" t="0"/>
          <a:stretch/>
        </p:blipFill>
        <p:spPr>
          <a:xfrm>
            <a:off x="9750875" y="415275"/>
            <a:ext cx="1987324" cy="26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283267" y="237200"/>
            <a:ext cx="859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Data </a:t>
            </a:r>
            <a:r>
              <a:rPr lang="en-US">
                <a:solidFill>
                  <a:schemeClr val="accent2"/>
                </a:solidFill>
              </a:rPr>
              <a:t>Cleaning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60" name="Google Shape;360;p41"/>
          <p:cNvSpPr txBox="1"/>
          <p:nvPr>
            <p:ph idx="5" type="subTitle"/>
          </p:nvPr>
        </p:nvSpPr>
        <p:spPr>
          <a:xfrm>
            <a:off x="820775" y="1307656"/>
            <a:ext cx="2837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Checking for Missing Values</a:t>
            </a:r>
            <a:endParaRPr/>
          </a:p>
        </p:txBody>
      </p:sp>
      <p:sp>
        <p:nvSpPr>
          <p:cNvPr id="361" name="Google Shape;361;p41"/>
          <p:cNvSpPr txBox="1"/>
          <p:nvPr>
            <p:ph idx="6" type="subTitle"/>
          </p:nvPr>
        </p:nvSpPr>
        <p:spPr>
          <a:xfrm>
            <a:off x="820775" y="2327989"/>
            <a:ext cx="28377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Handling Missing Values</a:t>
            </a:r>
            <a:endParaRPr/>
          </a:p>
        </p:txBody>
      </p:sp>
      <p:sp>
        <p:nvSpPr>
          <p:cNvPr id="362" name="Google Shape;362;p41"/>
          <p:cNvSpPr txBox="1"/>
          <p:nvPr>
            <p:ph idx="7" type="subTitle"/>
          </p:nvPr>
        </p:nvSpPr>
        <p:spPr>
          <a:xfrm>
            <a:off x="820817" y="3339410"/>
            <a:ext cx="28377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Cleaning the 'City' Column</a:t>
            </a:r>
            <a:endParaRPr/>
          </a:p>
        </p:txBody>
      </p:sp>
      <p:sp>
        <p:nvSpPr>
          <p:cNvPr id="363" name="Google Shape;363;p41"/>
          <p:cNvSpPr txBox="1"/>
          <p:nvPr>
            <p:ph idx="8" type="subTitle"/>
          </p:nvPr>
        </p:nvSpPr>
        <p:spPr>
          <a:xfrm>
            <a:off x="820875" y="4721699"/>
            <a:ext cx="2837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Outlier Detection and Handling</a:t>
            </a:r>
            <a:endParaRPr/>
          </a:p>
        </p:txBody>
      </p:sp>
      <p:sp>
        <p:nvSpPr>
          <p:cNvPr id="364" name="Google Shape;364;p41"/>
          <p:cNvSpPr txBox="1"/>
          <p:nvPr>
            <p:ph idx="4" type="subTitle"/>
          </p:nvPr>
        </p:nvSpPr>
        <p:spPr>
          <a:xfrm>
            <a:off x="283283" y="4871858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365" name="Google Shape;365;p41"/>
          <p:cNvSpPr txBox="1"/>
          <p:nvPr>
            <p:ph idx="3" type="subTitle"/>
          </p:nvPr>
        </p:nvSpPr>
        <p:spPr>
          <a:xfrm>
            <a:off x="283283" y="3362283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366" name="Google Shape;366;p41"/>
          <p:cNvSpPr txBox="1"/>
          <p:nvPr>
            <p:ph idx="2" type="subTitle"/>
          </p:nvPr>
        </p:nvSpPr>
        <p:spPr>
          <a:xfrm>
            <a:off x="283275" y="2363692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367" name="Google Shape;367;p41"/>
          <p:cNvSpPr txBox="1"/>
          <p:nvPr>
            <p:ph idx="1" type="subTitle"/>
          </p:nvPr>
        </p:nvSpPr>
        <p:spPr>
          <a:xfrm>
            <a:off x="283275" y="1339392"/>
            <a:ext cx="342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68" name="Google Shape;368;p41"/>
          <p:cNvSpPr txBox="1"/>
          <p:nvPr>
            <p:ph idx="9" type="body"/>
          </p:nvPr>
        </p:nvSpPr>
        <p:spPr>
          <a:xfrm>
            <a:off x="3853675" y="4827530"/>
            <a:ext cx="45015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Outliers in numerical columns like ‘wineberries’ and ‘wineberries’ were identified using the Interquartile Range (IQR) method</a:t>
            </a:r>
            <a:endParaRPr/>
          </a:p>
        </p:txBody>
      </p:sp>
      <p:sp>
        <p:nvSpPr>
          <p:cNvPr id="369" name="Google Shape;369;p41"/>
          <p:cNvSpPr txBox="1"/>
          <p:nvPr>
            <p:ph idx="13" type="body"/>
          </p:nvPr>
        </p:nvSpPr>
        <p:spPr>
          <a:xfrm>
            <a:off x="3853550" y="3374950"/>
            <a:ext cx="45015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The 'city' column contained inconsistent and missing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Steps taken: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•	Converted all entries to strings and removed extra spaces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This ensured that every venue had an associated cityish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ensured that every venue had an associated city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 txBox="1"/>
          <p:nvPr>
            <p:ph idx="14" type="body"/>
          </p:nvPr>
        </p:nvSpPr>
        <p:spPr>
          <a:xfrm>
            <a:off x="3853675" y="2385475"/>
            <a:ext cx="6941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Missing values were handled using the most appropriate methods: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•	The columns 'winner' and 'cityish' had missing values.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These were filled with their mode (most frequent value) since they are categorical features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 txBox="1"/>
          <p:nvPr>
            <p:ph idx="15" type="body"/>
          </p:nvPr>
        </p:nvSpPr>
        <p:spPr>
          <a:xfrm>
            <a:off x="3853675" y="1370800"/>
            <a:ext cx="66126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A heatmap was also used to visualize missing values and understand their distribution across columns.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This helped us pinpoint which columns required attention.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11190867" y="174633"/>
            <a:ext cx="826500" cy="393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accent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RECAP</a:t>
            </a:r>
            <a:endParaRPr b="0" i="0" sz="1300" u="none" cap="none" strike="noStrike">
              <a:solidFill>
                <a:schemeClr val="accent2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cxnSp>
        <p:nvCxnSpPr>
          <p:cNvPr id="373" name="Google Shape;373;p41"/>
          <p:cNvCxnSpPr/>
          <p:nvPr/>
        </p:nvCxnSpPr>
        <p:spPr>
          <a:xfrm>
            <a:off x="283327" y="1622475"/>
            <a:ext cx="25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41"/>
          <p:cNvCxnSpPr/>
          <p:nvPr/>
        </p:nvCxnSpPr>
        <p:spPr>
          <a:xfrm>
            <a:off x="283327" y="2646758"/>
            <a:ext cx="25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41"/>
          <p:cNvCxnSpPr/>
          <p:nvPr/>
        </p:nvCxnSpPr>
        <p:spPr>
          <a:xfrm>
            <a:off x="283268" y="3645367"/>
            <a:ext cx="25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41"/>
          <p:cNvCxnSpPr/>
          <p:nvPr/>
        </p:nvCxnSpPr>
        <p:spPr>
          <a:xfrm>
            <a:off x="283335" y="5154925"/>
            <a:ext cx="25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2" type="subTitle"/>
          </p:nvPr>
        </p:nvSpPr>
        <p:spPr>
          <a:xfrm>
            <a:off x="654400" y="1805863"/>
            <a:ext cx="15636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Number of Matches per Season</a:t>
            </a:r>
            <a:endParaRPr/>
          </a:p>
        </p:txBody>
      </p:sp>
      <p:sp>
        <p:nvSpPr>
          <p:cNvPr id="382" name="Google Shape;382;p42"/>
          <p:cNvSpPr txBox="1"/>
          <p:nvPr>
            <p:ph type="title"/>
          </p:nvPr>
        </p:nvSpPr>
        <p:spPr>
          <a:xfrm>
            <a:off x="283275" y="237200"/>
            <a:ext cx="8452142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Exploratory Data Analysis (EDA)</a:t>
            </a:r>
            <a:endParaRPr/>
          </a:p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647247" y="2426109"/>
            <a:ext cx="1187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Go to Slide </a:t>
            </a:r>
            <a:endParaRPr/>
          </a:p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283300" y="184103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85" name="Google Shape;385;p42"/>
          <p:cNvSpPr txBox="1"/>
          <p:nvPr>
            <p:ph idx="8" type="subTitle"/>
          </p:nvPr>
        </p:nvSpPr>
        <p:spPr>
          <a:xfrm>
            <a:off x="700000" y="3999309"/>
            <a:ext cx="1730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Top cities hosting matches</a:t>
            </a:r>
            <a:endParaRPr/>
          </a:p>
        </p:txBody>
      </p:sp>
      <p:sp>
        <p:nvSpPr>
          <p:cNvPr id="386" name="Google Shape;386;p42"/>
          <p:cNvSpPr txBox="1"/>
          <p:nvPr>
            <p:ph idx="9" type="subTitle"/>
          </p:nvPr>
        </p:nvSpPr>
        <p:spPr>
          <a:xfrm>
            <a:off x="700000" y="4470689"/>
            <a:ext cx="8718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4"/>
              </a:rPr>
              <a:t>Go to Slide </a:t>
            </a:r>
            <a:endParaRPr u="sng">
              <a:solidFill>
                <a:schemeClr val="hlink"/>
              </a:solidFill>
              <a:hlinkClick action="ppaction://hlinksldjump" r:id="rId5"/>
            </a:endParaRPr>
          </a:p>
        </p:txBody>
      </p:sp>
      <p:sp>
        <p:nvSpPr>
          <p:cNvPr id="387" name="Google Shape;387;p42"/>
          <p:cNvSpPr txBox="1"/>
          <p:nvPr>
            <p:ph idx="13" type="subTitle"/>
          </p:nvPr>
        </p:nvSpPr>
        <p:spPr>
          <a:xfrm>
            <a:off x="283300" y="3982255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388" name="Google Shape;388;p42"/>
          <p:cNvSpPr txBox="1"/>
          <p:nvPr>
            <p:ph idx="5" type="subTitle"/>
          </p:nvPr>
        </p:nvSpPr>
        <p:spPr>
          <a:xfrm>
            <a:off x="3061637" y="1719394"/>
            <a:ext cx="2632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Top 10 Players With Most Player Of The  Match Awards</a:t>
            </a:r>
            <a:endParaRPr/>
          </a:p>
        </p:txBody>
      </p:sp>
      <p:sp>
        <p:nvSpPr>
          <p:cNvPr id="389" name="Google Shape;389;p42"/>
          <p:cNvSpPr txBox="1"/>
          <p:nvPr>
            <p:ph idx="6" type="subTitle"/>
          </p:nvPr>
        </p:nvSpPr>
        <p:spPr>
          <a:xfrm>
            <a:off x="3070296" y="2259333"/>
            <a:ext cx="1369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6"/>
              </a:rPr>
              <a:t>Go to Slide </a:t>
            </a:r>
            <a:endParaRPr u="sng">
              <a:solidFill>
                <a:schemeClr val="hlink"/>
              </a:solidFill>
              <a:hlinkClick action="ppaction://hlinksldjump" r:id="rId7"/>
            </a:endParaRPr>
          </a:p>
        </p:txBody>
      </p:sp>
      <p:sp>
        <p:nvSpPr>
          <p:cNvPr id="390" name="Google Shape;390;p42"/>
          <p:cNvSpPr txBox="1"/>
          <p:nvPr>
            <p:ph idx="7" type="subTitle"/>
          </p:nvPr>
        </p:nvSpPr>
        <p:spPr>
          <a:xfrm>
            <a:off x="2671183" y="184103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391" name="Google Shape;391;p42"/>
          <p:cNvSpPr txBox="1"/>
          <p:nvPr>
            <p:ph idx="18" type="subTitle"/>
          </p:nvPr>
        </p:nvSpPr>
        <p:spPr>
          <a:xfrm>
            <a:off x="624156" y="2987900"/>
            <a:ext cx="1474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 Toss Decisions</a:t>
            </a:r>
            <a:endParaRPr/>
          </a:p>
        </p:txBody>
      </p:sp>
      <p:sp>
        <p:nvSpPr>
          <p:cNvPr id="392" name="Google Shape;392;p42"/>
          <p:cNvSpPr txBox="1"/>
          <p:nvPr>
            <p:ph idx="19" type="subTitle"/>
          </p:nvPr>
        </p:nvSpPr>
        <p:spPr>
          <a:xfrm>
            <a:off x="700000" y="3321175"/>
            <a:ext cx="1563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8"/>
              </a:rPr>
              <a:t>Go to Slide</a:t>
            </a:r>
            <a:endParaRPr u="sng">
              <a:solidFill>
                <a:schemeClr val="hlink"/>
              </a:solidFill>
              <a:hlinkClick action="ppaction://hlinksldjump" r:id="rId9"/>
            </a:endParaRPr>
          </a:p>
        </p:txBody>
      </p:sp>
      <p:sp>
        <p:nvSpPr>
          <p:cNvPr id="393" name="Google Shape;393;p42"/>
          <p:cNvSpPr txBox="1"/>
          <p:nvPr>
            <p:ph idx="1" type="subTitle"/>
          </p:nvPr>
        </p:nvSpPr>
        <p:spPr>
          <a:xfrm>
            <a:off x="283300" y="3061122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394" name="Google Shape;394;p42"/>
          <p:cNvSpPr txBox="1"/>
          <p:nvPr>
            <p:ph idx="20" type="subTitle"/>
          </p:nvPr>
        </p:nvSpPr>
        <p:spPr>
          <a:xfrm>
            <a:off x="3087875" y="3007822"/>
            <a:ext cx="2721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Top Toss Winning Teams by Season</a:t>
            </a:r>
            <a:endParaRPr/>
          </a:p>
        </p:txBody>
      </p:sp>
      <p:sp>
        <p:nvSpPr>
          <p:cNvPr id="395" name="Google Shape;395;p42"/>
          <p:cNvSpPr txBox="1"/>
          <p:nvPr>
            <p:ph idx="21" type="subTitle"/>
          </p:nvPr>
        </p:nvSpPr>
        <p:spPr>
          <a:xfrm>
            <a:off x="3087880" y="3391509"/>
            <a:ext cx="1563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0"/>
              </a:rPr>
              <a:t>Go to Slide </a:t>
            </a:r>
            <a:endParaRPr u="sng">
              <a:solidFill>
                <a:schemeClr val="hlink"/>
              </a:solidFill>
              <a:hlinkClick action="ppaction://hlinksldjump" r:id="rId11"/>
            </a:endParaRPr>
          </a:p>
        </p:txBody>
      </p:sp>
      <p:sp>
        <p:nvSpPr>
          <p:cNvPr id="396" name="Google Shape;396;p42"/>
          <p:cNvSpPr txBox="1"/>
          <p:nvPr>
            <p:ph idx="16" type="subTitle"/>
          </p:nvPr>
        </p:nvSpPr>
        <p:spPr>
          <a:xfrm>
            <a:off x="2671183" y="29907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5</a:t>
            </a:r>
            <a:endParaRPr/>
          </a:p>
        </p:txBody>
      </p:sp>
      <p:cxnSp>
        <p:nvCxnSpPr>
          <p:cNvPr id="397" name="Google Shape;397;p42"/>
          <p:cNvCxnSpPr/>
          <p:nvPr/>
        </p:nvCxnSpPr>
        <p:spPr>
          <a:xfrm>
            <a:off x="2671167" y="168933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42"/>
          <p:cNvCxnSpPr/>
          <p:nvPr/>
        </p:nvCxnSpPr>
        <p:spPr>
          <a:xfrm>
            <a:off x="283283" y="168933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42"/>
          <p:cNvCxnSpPr/>
          <p:nvPr/>
        </p:nvCxnSpPr>
        <p:spPr>
          <a:xfrm>
            <a:off x="283283" y="3830555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42"/>
          <p:cNvCxnSpPr/>
          <p:nvPr/>
        </p:nvCxnSpPr>
        <p:spPr>
          <a:xfrm>
            <a:off x="283283" y="2909422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2"/>
          <p:cNvCxnSpPr/>
          <p:nvPr/>
        </p:nvCxnSpPr>
        <p:spPr>
          <a:xfrm>
            <a:off x="2671167" y="283908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42"/>
          <p:cNvSpPr txBox="1"/>
          <p:nvPr>
            <p:ph type="title"/>
          </p:nvPr>
        </p:nvSpPr>
        <p:spPr>
          <a:xfrm>
            <a:off x="294733" y="988828"/>
            <a:ext cx="5437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2600"/>
              <a:t>Univariate Analysis - 5 </a:t>
            </a:r>
            <a:endParaRPr sz="2600"/>
          </a:p>
        </p:txBody>
      </p:sp>
      <p:sp>
        <p:nvSpPr>
          <p:cNvPr id="403" name="Google Shape;403;p42"/>
          <p:cNvSpPr txBox="1"/>
          <p:nvPr>
            <p:ph idx="2" type="subTitle"/>
          </p:nvPr>
        </p:nvSpPr>
        <p:spPr>
          <a:xfrm>
            <a:off x="6678750" y="1858084"/>
            <a:ext cx="1563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Toss Winner vs Match Winner</a:t>
            </a:r>
            <a:endParaRPr/>
          </a:p>
        </p:txBody>
      </p:sp>
      <p:sp>
        <p:nvSpPr>
          <p:cNvPr id="404" name="Google Shape;404;p42"/>
          <p:cNvSpPr txBox="1"/>
          <p:nvPr>
            <p:ph idx="3" type="subTitle"/>
          </p:nvPr>
        </p:nvSpPr>
        <p:spPr>
          <a:xfrm>
            <a:off x="6678750" y="2259343"/>
            <a:ext cx="8718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2"/>
              </a:rPr>
              <a:t>Go to Slide </a:t>
            </a:r>
            <a:endParaRPr/>
          </a:p>
        </p:txBody>
      </p:sp>
      <p:sp>
        <p:nvSpPr>
          <p:cNvPr id="405" name="Google Shape;405;p42"/>
          <p:cNvSpPr txBox="1"/>
          <p:nvPr>
            <p:ph idx="4" type="subTitle"/>
          </p:nvPr>
        </p:nvSpPr>
        <p:spPr>
          <a:xfrm>
            <a:off x="6262050" y="184103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06" name="Google Shape;406;p42"/>
          <p:cNvSpPr txBox="1"/>
          <p:nvPr>
            <p:ph idx="5" type="subTitle"/>
          </p:nvPr>
        </p:nvSpPr>
        <p:spPr>
          <a:xfrm>
            <a:off x="8996279" y="3016428"/>
            <a:ext cx="2421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Distribution of Win by Runs per Season</a:t>
            </a:r>
            <a:endParaRPr/>
          </a:p>
        </p:txBody>
      </p:sp>
      <p:sp>
        <p:nvSpPr>
          <p:cNvPr id="407" name="Google Shape;407;p42"/>
          <p:cNvSpPr txBox="1"/>
          <p:nvPr>
            <p:ph idx="6" type="subTitle"/>
          </p:nvPr>
        </p:nvSpPr>
        <p:spPr>
          <a:xfrm>
            <a:off x="8978708" y="2241747"/>
            <a:ext cx="871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3"/>
              </a:rPr>
              <a:t>Go to Slide </a:t>
            </a:r>
            <a:endParaRPr/>
          </a:p>
        </p:txBody>
      </p:sp>
      <p:sp>
        <p:nvSpPr>
          <p:cNvPr id="408" name="Google Shape;408;p42"/>
          <p:cNvSpPr txBox="1"/>
          <p:nvPr>
            <p:ph idx="7" type="subTitle"/>
          </p:nvPr>
        </p:nvSpPr>
        <p:spPr>
          <a:xfrm>
            <a:off x="8649933" y="184103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409" name="Google Shape;409;p42"/>
          <p:cNvSpPr txBox="1"/>
          <p:nvPr>
            <p:ph idx="18" type="subTitle"/>
          </p:nvPr>
        </p:nvSpPr>
        <p:spPr>
          <a:xfrm>
            <a:off x="8992225" y="1886842"/>
            <a:ext cx="1730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Toss Winner vs Toss Decision</a:t>
            </a:r>
            <a:endParaRPr/>
          </a:p>
        </p:txBody>
      </p:sp>
      <p:sp>
        <p:nvSpPr>
          <p:cNvPr id="410" name="Google Shape;410;p42"/>
          <p:cNvSpPr txBox="1"/>
          <p:nvPr>
            <p:ph idx="19" type="subTitle"/>
          </p:nvPr>
        </p:nvSpPr>
        <p:spPr>
          <a:xfrm>
            <a:off x="6678750" y="3391495"/>
            <a:ext cx="173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4"/>
              </a:rPr>
              <a:t>Go to Slide </a:t>
            </a:r>
            <a:endParaRPr/>
          </a:p>
        </p:txBody>
      </p:sp>
      <p:sp>
        <p:nvSpPr>
          <p:cNvPr id="411" name="Google Shape;411;p42"/>
          <p:cNvSpPr txBox="1"/>
          <p:nvPr>
            <p:ph idx="1" type="subTitle"/>
          </p:nvPr>
        </p:nvSpPr>
        <p:spPr>
          <a:xfrm>
            <a:off x="6244465" y="29907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412" name="Google Shape;412;p42"/>
          <p:cNvSpPr txBox="1"/>
          <p:nvPr>
            <p:ph idx="21" type="subTitle"/>
          </p:nvPr>
        </p:nvSpPr>
        <p:spPr>
          <a:xfrm>
            <a:off x="8996294" y="3444255"/>
            <a:ext cx="14742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5"/>
              </a:rPr>
              <a:t>Go to Slide </a:t>
            </a:r>
            <a:endParaRPr u="sng">
              <a:solidFill>
                <a:schemeClr val="hlink"/>
              </a:solidFill>
              <a:hlinkClick action="ppaction://hlinksldjump" r:id="rId16"/>
            </a:endParaRPr>
          </a:p>
        </p:txBody>
      </p:sp>
      <p:sp>
        <p:nvSpPr>
          <p:cNvPr id="413" name="Google Shape;413;p42"/>
          <p:cNvSpPr txBox="1"/>
          <p:nvPr>
            <p:ph idx="16" type="subTitle"/>
          </p:nvPr>
        </p:nvSpPr>
        <p:spPr>
          <a:xfrm>
            <a:off x="8649933" y="29907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414" name="Google Shape;414;p42"/>
          <p:cNvCxnSpPr/>
          <p:nvPr/>
        </p:nvCxnSpPr>
        <p:spPr>
          <a:xfrm>
            <a:off x="8649917" y="168933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42"/>
          <p:cNvCxnSpPr/>
          <p:nvPr/>
        </p:nvCxnSpPr>
        <p:spPr>
          <a:xfrm>
            <a:off x="6262033" y="168933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42"/>
          <p:cNvCxnSpPr/>
          <p:nvPr/>
        </p:nvCxnSpPr>
        <p:spPr>
          <a:xfrm>
            <a:off x="6262033" y="283908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42"/>
          <p:cNvCxnSpPr/>
          <p:nvPr/>
        </p:nvCxnSpPr>
        <p:spPr>
          <a:xfrm>
            <a:off x="8649917" y="283908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42"/>
          <p:cNvSpPr txBox="1"/>
          <p:nvPr>
            <p:ph type="title"/>
          </p:nvPr>
        </p:nvSpPr>
        <p:spPr>
          <a:xfrm>
            <a:off x="6496979" y="1068178"/>
            <a:ext cx="7420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2600"/>
              <a:t>Bivariate Analysis - 4 </a:t>
            </a:r>
            <a:endParaRPr sz="2600"/>
          </a:p>
        </p:txBody>
      </p:sp>
      <p:sp>
        <p:nvSpPr>
          <p:cNvPr id="419" name="Google Shape;419;p42"/>
          <p:cNvSpPr txBox="1"/>
          <p:nvPr>
            <p:ph idx="2" type="subTitle"/>
          </p:nvPr>
        </p:nvSpPr>
        <p:spPr>
          <a:xfrm>
            <a:off x="1646150" y="5909523"/>
            <a:ext cx="2105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Toss Decision &amp; Match Result by Toss Winner</a:t>
            </a:r>
            <a:endParaRPr/>
          </a:p>
        </p:txBody>
      </p:sp>
      <p:sp>
        <p:nvSpPr>
          <p:cNvPr id="420" name="Google Shape;420;p42"/>
          <p:cNvSpPr txBox="1"/>
          <p:nvPr>
            <p:ph idx="3" type="subTitle"/>
          </p:nvPr>
        </p:nvSpPr>
        <p:spPr>
          <a:xfrm>
            <a:off x="1646150" y="6328376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7"/>
              </a:rPr>
              <a:t>Go to Slide </a:t>
            </a:r>
            <a:endParaRPr/>
          </a:p>
        </p:txBody>
      </p:sp>
      <p:sp>
        <p:nvSpPr>
          <p:cNvPr id="421" name="Google Shape;421;p42"/>
          <p:cNvSpPr txBox="1"/>
          <p:nvPr>
            <p:ph idx="4" type="subTitle"/>
          </p:nvPr>
        </p:nvSpPr>
        <p:spPr>
          <a:xfrm>
            <a:off x="1229450" y="58924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22" name="Google Shape;422;p42"/>
          <p:cNvSpPr txBox="1"/>
          <p:nvPr>
            <p:ph idx="5" type="subTitle"/>
          </p:nvPr>
        </p:nvSpPr>
        <p:spPr>
          <a:xfrm>
            <a:off x="4755000" y="5909527"/>
            <a:ext cx="17307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Top Venues Across Seasons</a:t>
            </a:r>
            <a:endParaRPr/>
          </a:p>
        </p:txBody>
      </p:sp>
      <p:sp>
        <p:nvSpPr>
          <p:cNvPr id="423" name="Google Shape;423;p42"/>
          <p:cNvSpPr txBox="1"/>
          <p:nvPr>
            <p:ph idx="6" type="subTitle"/>
          </p:nvPr>
        </p:nvSpPr>
        <p:spPr>
          <a:xfrm>
            <a:off x="4754999" y="6345955"/>
            <a:ext cx="15636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8"/>
              </a:rPr>
              <a:t>Go  to Slide </a:t>
            </a:r>
            <a:endParaRPr/>
          </a:p>
        </p:txBody>
      </p:sp>
      <p:sp>
        <p:nvSpPr>
          <p:cNvPr id="424" name="Google Shape;424;p42"/>
          <p:cNvSpPr txBox="1"/>
          <p:nvPr>
            <p:ph idx="7" type="subTitle"/>
          </p:nvPr>
        </p:nvSpPr>
        <p:spPr>
          <a:xfrm>
            <a:off x="4338303" y="5892483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425" name="Google Shape;425;p42"/>
          <p:cNvCxnSpPr/>
          <p:nvPr/>
        </p:nvCxnSpPr>
        <p:spPr>
          <a:xfrm>
            <a:off x="4338286" y="574078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42"/>
          <p:cNvCxnSpPr/>
          <p:nvPr/>
        </p:nvCxnSpPr>
        <p:spPr>
          <a:xfrm>
            <a:off x="1229433" y="5740783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42"/>
          <p:cNvSpPr txBox="1"/>
          <p:nvPr>
            <p:ph type="title"/>
          </p:nvPr>
        </p:nvSpPr>
        <p:spPr>
          <a:xfrm>
            <a:off x="0" y="5138575"/>
            <a:ext cx="121920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2600"/>
              <a:t>Multivariate Analysis - 3</a:t>
            </a:r>
            <a:endParaRPr sz="2600"/>
          </a:p>
        </p:txBody>
      </p:sp>
      <p:sp>
        <p:nvSpPr>
          <p:cNvPr id="428" name="Google Shape;428;p42"/>
          <p:cNvSpPr txBox="1"/>
          <p:nvPr>
            <p:ph idx="8" type="subTitle"/>
          </p:nvPr>
        </p:nvSpPr>
        <p:spPr>
          <a:xfrm>
            <a:off x="7730980" y="5867769"/>
            <a:ext cx="375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Team Wins Across Seasons</a:t>
            </a:r>
            <a:endParaRPr/>
          </a:p>
        </p:txBody>
      </p:sp>
      <p:sp>
        <p:nvSpPr>
          <p:cNvPr id="429" name="Google Shape;429;p42"/>
          <p:cNvSpPr txBox="1"/>
          <p:nvPr>
            <p:ph idx="9" type="subTitle"/>
          </p:nvPr>
        </p:nvSpPr>
        <p:spPr>
          <a:xfrm>
            <a:off x="7730980" y="6163536"/>
            <a:ext cx="37575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19"/>
              </a:rPr>
              <a:t>Go to Slide </a:t>
            </a:r>
            <a:endParaRPr u="sng">
              <a:solidFill>
                <a:schemeClr val="hlink"/>
              </a:solidFill>
              <a:hlinkClick action="ppaction://hlinksldjump" r:id="rId20"/>
            </a:endParaRPr>
          </a:p>
        </p:txBody>
      </p:sp>
      <p:sp>
        <p:nvSpPr>
          <p:cNvPr id="430" name="Google Shape;430;p42"/>
          <p:cNvSpPr txBox="1"/>
          <p:nvPr>
            <p:ph idx="13" type="subTitle"/>
          </p:nvPr>
        </p:nvSpPr>
        <p:spPr>
          <a:xfrm>
            <a:off x="7314280" y="5850736"/>
            <a:ext cx="342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431" name="Google Shape;431;p42"/>
          <p:cNvCxnSpPr/>
          <p:nvPr/>
        </p:nvCxnSpPr>
        <p:spPr>
          <a:xfrm>
            <a:off x="7314263" y="5699036"/>
            <a:ext cx="855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42"/>
          <p:cNvSpPr txBox="1"/>
          <p:nvPr>
            <p:ph idx="2" type="subTitle"/>
          </p:nvPr>
        </p:nvSpPr>
        <p:spPr>
          <a:xfrm>
            <a:off x="6655950" y="2998834"/>
            <a:ext cx="1563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Toss Winner vs Match Winner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3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43"/>
          <p:cNvSpPr txBox="1"/>
          <p:nvPr>
            <p:ph idx="4" type="subTitle"/>
          </p:nvPr>
        </p:nvSpPr>
        <p:spPr>
          <a:xfrm>
            <a:off x="304800" y="2213800"/>
            <a:ext cx="4853400" cy="21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 Key Analyses the number of matches varied across seasons, reflecting changes in format and the number of participating teams.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IPL 2013 recorded the highest number of matches (76), due to the inclusion of more teams and an extended format.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Overall, the trend highlights the steady popularity and expansion of the IPL over time, despite minor dips in certain seasons.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39" name="Google Shape;439;p43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40" name="Google Shape;440;p43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41" name="Google Shape;441;p43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42" name="Google Shape;442;p43"/>
          <p:cNvSpPr txBox="1"/>
          <p:nvPr>
            <p:ph idx="3" type="title"/>
          </p:nvPr>
        </p:nvSpPr>
        <p:spPr>
          <a:xfrm>
            <a:off x="304800" y="16327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Number of Matches per Season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Univariate Analysis </a:t>
            </a:r>
            <a:endParaRPr sz="4000"/>
          </a:p>
        </p:txBody>
      </p:sp>
      <p:pic>
        <p:nvPicPr>
          <p:cNvPr id="444" name="Google Shape;4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775" y="1791750"/>
            <a:ext cx="6694750" cy="38744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>
            <a:hlinkClick action="ppaction://hlinksldjump" r:id="rId4"/>
          </p:cNvPr>
          <p:cNvSpPr txBox="1"/>
          <p:nvPr/>
        </p:nvSpPr>
        <p:spPr>
          <a:xfrm>
            <a:off x="8796226" y="6324081"/>
            <a:ext cx="11602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44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Google Shape;451;p44"/>
          <p:cNvSpPr txBox="1"/>
          <p:nvPr>
            <p:ph idx="4" type="subTitle"/>
          </p:nvPr>
        </p:nvSpPr>
        <p:spPr>
          <a:xfrm>
            <a:off x="307875" y="2213800"/>
            <a:ext cx="44283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 Analysis of toss decision reveals the frequency of choosing to bat vs. field after winning the toss.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Insights: Majority of teams prefer to field first, aligning with modern T20 strategies.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53" name="Google Shape;453;p44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54" name="Google Shape;454;p44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455" name="Google Shape;455;p44"/>
          <p:cNvSpPr txBox="1"/>
          <p:nvPr>
            <p:ph idx="3" type="title"/>
          </p:nvPr>
        </p:nvSpPr>
        <p:spPr>
          <a:xfrm>
            <a:off x="304800" y="16327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Toss Decisions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Univariate Analysis </a:t>
            </a:r>
            <a:endParaRPr sz="4000"/>
          </a:p>
        </p:txBody>
      </p:sp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2025" y="1632688"/>
            <a:ext cx="7161425" cy="44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/>
        </p:nvSpPr>
        <p:spPr>
          <a:xfrm>
            <a:off x="8492737" y="6399307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45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45"/>
          <p:cNvSpPr txBox="1"/>
          <p:nvPr>
            <p:ph idx="4" type="subTitle"/>
          </p:nvPr>
        </p:nvSpPr>
        <p:spPr>
          <a:xfrm>
            <a:off x="307875" y="2213800"/>
            <a:ext cx="4428300" cy="2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 Mumbai dominates – It has hosted the highest number of matches (well above 100), making it the most popular venue.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Kolkata and Delhi follow – Both cities are close competitors, with around 75 matches each, forming the second tier.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Balanced mid-tier – Bangalore, Hyderabad, and Chennai show moderate hosting frequency (60–65 matches), indicating strong but secondary venues.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Low hosting in some cities – Cities like Pune and Durban hosted the least, with Durban having a very minimal count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6" name="Google Shape;466;p45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7" name="Google Shape;467;p45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468" name="Google Shape;468;p45"/>
          <p:cNvSpPr txBox="1"/>
          <p:nvPr>
            <p:ph idx="3" type="title"/>
          </p:nvPr>
        </p:nvSpPr>
        <p:spPr>
          <a:xfrm>
            <a:off x="304800" y="1632700"/>
            <a:ext cx="74205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Top cities hosting matches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Univariate Analysis </a:t>
            </a:r>
            <a:endParaRPr sz="4000"/>
          </a:p>
        </p:txBody>
      </p:sp>
      <p:pic>
        <p:nvPicPr>
          <p:cNvPr id="470" name="Google Shape;4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175" y="1703050"/>
            <a:ext cx="7151024" cy="375048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/>
        </p:nvSpPr>
        <p:spPr>
          <a:xfrm>
            <a:off x="9222550" y="6163337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6" name="Google Shape;476;p46"/>
          <p:cNvCxnSpPr/>
          <p:nvPr/>
        </p:nvCxnSpPr>
        <p:spPr>
          <a:xfrm>
            <a:off x="304800" y="1539785"/>
            <a:ext cx="5877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46"/>
          <p:cNvSpPr txBox="1"/>
          <p:nvPr>
            <p:ph idx="4" type="subTitle"/>
          </p:nvPr>
        </p:nvSpPr>
        <p:spPr>
          <a:xfrm>
            <a:off x="307875" y="2618251"/>
            <a:ext cx="44283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CH Gayle leads the chart with the highest number of Player of the Match awards (~25), highlighting his dominant performances and match-winning ability in multiple IPL seasons.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AB de Villiers follows closely, showing consistency and impact as one of the most influential overseas players in the league.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Indian stars like MS Dhoni, Rohit Sharma, and Suresh Raina appear in the top 10, proving their long-term contributions and crucial match-winning performances.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o	The distribution shows a competitive mix of both Indian and international players, indicating that impactful performances come from diverse teams and roles (batsmen, all-rounders, etc.).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 rot="5400000">
            <a:off x="10976550" y="-590546"/>
            <a:ext cx="15300" cy="1806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9" name="Google Shape;479;p46"/>
          <p:cNvSpPr/>
          <p:nvPr/>
        </p:nvSpPr>
        <p:spPr>
          <a:xfrm rot="5400000">
            <a:off x="9214900" y="-182700"/>
            <a:ext cx="15300" cy="9903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80" name="Google Shape;480;p46"/>
          <p:cNvSpPr txBox="1"/>
          <p:nvPr>
            <p:ph type="title"/>
          </p:nvPr>
        </p:nvSpPr>
        <p:spPr>
          <a:xfrm>
            <a:off x="188068" y="1065487"/>
            <a:ext cx="16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481" name="Google Shape;481;p46"/>
          <p:cNvSpPr txBox="1"/>
          <p:nvPr>
            <p:ph idx="3" type="title"/>
          </p:nvPr>
        </p:nvSpPr>
        <p:spPr>
          <a:xfrm>
            <a:off x="304800" y="1632700"/>
            <a:ext cx="45837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Top 10 Players With Most Player Of The  Match Awards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 txBox="1"/>
          <p:nvPr>
            <p:ph idx="3" type="title"/>
          </p:nvPr>
        </p:nvSpPr>
        <p:spPr>
          <a:xfrm>
            <a:off x="304800" y="132300"/>
            <a:ext cx="54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/>
              <a:t>Univariate Analysis </a:t>
            </a:r>
            <a:endParaRPr sz="4000"/>
          </a:p>
        </p:txBody>
      </p:sp>
      <p:pic>
        <p:nvPicPr>
          <p:cNvPr id="483" name="Google Shape;4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500" y="1654744"/>
            <a:ext cx="7151024" cy="393306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6"/>
          <p:cNvSpPr txBox="1"/>
          <p:nvPr/>
        </p:nvSpPr>
        <p:spPr>
          <a:xfrm>
            <a:off x="8908026" y="6245419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EDA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rterly Review (Futuristic)">
  <a:themeElements>
    <a:clrScheme name="Simple Light">
      <a:dk1>
        <a:srgbClr val="070707"/>
      </a:dk1>
      <a:lt1>
        <a:srgbClr val="FFFFFF"/>
      </a:lt1>
      <a:dk2>
        <a:srgbClr val="004741"/>
      </a:dk2>
      <a:lt2>
        <a:srgbClr val="F4F4F4"/>
      </a:lt2>
      <a:accent1>
        <a:srgbClr val="6DCFBE"/>
      </a:accent1>
      <a:accent2>
        <a:srgbClr val="81F5FF"/>
      </a:accent2>
      <a:accent3>
        <a:srgbClr val="202020"/>
      </a:accent3>
      <a:accent4>
        <a:srgbClr val="008585"/>
      </a:accent4>
      <a:accent5>
        <a:srgbClr val="808080"/>
      </a:accent5>
      <a:accent6>
        <a:srgbClr val="9AE9FF"/>
      </a:accent6>
      <a:hlink>
        <a:srgbClr val="6DCFB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